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2" r:id="rId5"/>
    <p:sldId id="261" r:id="rId6"/>
    <p:sldId id="263" r:id="rId7"/>
    <p:sldId id="264" r:id="rId8"/>
    <p:sldId id="271" r:id="rId9"/>
    <p:sldId id="266" r:id="rId10"/>
    <p:sldId id="265" r:id="rId11"/>
    <p:sldId id="267" r:id="rId12"/>
    <p:sldId id="257" r:id="rId13"/>
    <p:sldId id="258" r:id="rId14"/>
    <p:sldId id="268" r:id="rId15"/>
    <p:sldId id="269" r:id="rId16"/>
    <p:sldId id="272" r:id="rId17"/>
    <p:sldId id="270"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43" autoAdjust="0"/>
  </p:normalViewPr>
  <p:slideViewPr>
    <p:cSldViewPr snapToGrid="0" snapToObjects="1">
      <p:cViewPr varScale="1">
        <p:scale>
          <a:sx n="83" d="100"/>
          <a:sy n="83" d="100"/>
        </p:scale>
        <p:origin x="-1832"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grpSp>
        <p:nvGrpSpPr>
          <p:cNvPr id="6" name="Group 10"/>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5" name="Snip Single Corner Rectangle 14"/>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3" name="Teardrop 12"/>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fr-FR" smtClean="0"/>
              <a:t>Cliquez et modifiez le titre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B1115196-1C6F-4784-83AC-30756D8F10B3}" type="datetimeFigureOut">
              <a:rPr lang="en-US" smtClean="0"/>
              <a:t>08/09/12</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10"/>
          <p:cNvGrpSpPr/>
          <p:nvPr/>
        </p:nvGrpSpPr>
        <p:grpSpPr>
          <a:xfrm>
            <a:off x="228600" y="228600"/>
            <a:ext cx="4251960" cy="6387352"/>
            <a:chOff x="228600" y="228600"/>
            <a:chExt cx="4251960" cy="6387352"/>
          </a:xfrm>
        </p:grpSpPr>
        <p:sp>
          <p:nvSpPr>
            <p:cNvPr id="12" name="Snip Diagonal Corner Rectangle 11"/>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Teardrop 12"/>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2176272"/>
            <a:ext cx="3657600" cy="1161288"/>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fr-FR" smtClean="0"/>
              <a:t>Cliquez et modifiez le titre</a:t>
            </a:r>
            <a:endParaRPr/>
          </a:p>
        </p:txBody>
      </p:sp>
      <p:sp>
        <p:nvSpPr>
          <p:cNvPr id="3" name="Picture Placeholder 2"/>
          <p:cNvSpPr>
            <a:spLocks noGrp="1"/>
          </p:cNvSpPr>
          <p:nvPr>
            <p:ph type="pic" idx="1"/>
          </p:nvPr>
        </p:nvSpPr>
        <p:spPr>
          <a:xfrm flipH="1">
            <a:off x="4654475" y="228600"/>
            <a:ext cx="4251960" cy="6391656"/>
          </a:xfrm>
          <a:prstGeom prst="snip2DiagRect">
            <a:avLst>
              <a:gd name="adj1" fmla="val 0"/>
              <a:gd name="adj2" fmla="val 4017"/>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530352" y="3342401"/>
            <a:ext cx="3657600" cy="2595282"/>
          </a:xfrm>
        </p:spPr>
        <p:txBody>
          <a:bodyPr>
            <a:normAutofit/>
          </a:bodyPr>
          <a:lstStyle>
            <a:lvl1pPr marL="0" indent="0">
              <a:lnSpc>
                <a:spcPct val="110000"/>
              </a:lnSpc>
              <a:spcBef>
                <a:spcPts val="60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758952" y="6300216"/>
            <a:ext cx="1298448" cy="365125"/>
          </a:xfrm>
        </p:spPr>
        <p:txBody>
          <a:bodyPr/>
          <a:lstStyle/>
          <a:p>
            <a:fld id="{B1115196-1C6F-4784-83AC-30756D8F10B3}" type="datetimeFigureOut">
              <a:rPr lang="en-US" smtClean="0"/>
              <a:t>08/09/12</a:t>
            </a:fld>
            <a:endParaRPr lang="en-US"/>
          </a:p>
        </p:txBody>
      </p:sp>
      <p:sp>
        <p:nvSpPr>
          <p:cNvPr id="6" name="Footer Placeholder 5"/>
          <p:cNvSpPr>
            <a:spLocks noGrp="1"/>
          </p:cNvSpPr>
          <p:nvPr>
            <p:ph type="ftr" sz="quarter" idx="11"/>
          </p:nvPr>
        </p:nvSpPr>
        <p:spPr>
          <a:xfrm>
            <a:off x="2057400" y="6300216"/>
            <a:ext cx="2340864" cy="365125"/>
          </a:xfrm>
        </p:spPr>
        <p:txBody>
          <a:bodyPr/>
          <a:lstStyle/>
          <a:p>
            <a:endParaRPr lang="en-US"/>
          </a:p>
        </p:txBody>
      </p:sp>
      <p:sp>
        <p:nvSpPr>
          <p:cNvPr id="7" name="Slide Number Placeholder 6"/>
          <p:cNvSpPr>
            <a:spLocks noGrp="1"/>
          </p:cNvSpPr>
          <p:nvPr>
            <p:ph type="sldNum" sz="quarter" idx="12"/>
          </p:nvPr>
        </p:nvSpPr>
        <p:spPr>
          <a:xfrm>
            <a:off x="301752" y="6300216"/>
            <a:ext cx="448056" cy="365125"/>
          </a:xfrm>
        </p:spPr>
        <p:txBody>
          <a:bodyPr/>
          <a:lstStyle>
            <a:lvl1pPr algn="l">
              <a:defRPr/>
            </a:lvl1pPr>
          </a:lstStyle>
          <a:p>
            <a:fld id="{19371D3E-5A18-49EB-AD2A-429AF165759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Image au-dessus de légende">
    <p:spTree>
      <p:nvGrpSpPr>
        <p:cNvPr id="1" name=""/>
        <p:cNvGrpSpPr/>
        <p:nvPr/>
      </p:nvGrpSpPr>
      <p:grpSpPr>
        <a:xfrm>
          <a:off x="0" y="0"/>
          <a:ext cx="0" cy="0"/>
          <a:chOff x="0" y="0"/>
          <a:chExt cx="0" cy="0"/>
        </a:xfrm>
      </p:grpSpPr>
      <p:sp>
        <p:nvSpPr>
          <p:cNvPr id="9" name="Snip Diagonal Corner Rectangle 8"/>
          <p:cNvSpPr/>
          <p:nvPr/>
        </p:nvSpPr>
        <p:spPr>
          <a:xfrm flipV="1">
            <a:off x="228600" y="4648200"/>
            <a:ext cx="8686800" cy="1963271"/>
          </a:xfrm>
          <a:prstGeom prst="snip2DiagRect">
            <a:avLst>
              <a:gd name="adj1" fmla="val 0"/>
              <a:gd name="adj2" fmla="val 937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4648200"/>
            <a:ext cx="8153400" cy="609600"/>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fr-FR" smtClean="0"/>
              <a:t>Cliquez et modifiez le titre</a:t>
            </a:r>
            <a:endParaRPr/>
          </a:p>
        </p:txBody>
      </p:sp>
      <p:sp>
        <p:nvSpPr>
          <p:cNvPr id="3" name="Date Placeholder 2"/>
          <p:cNvSpPr>
            <a:spLocks noGrp="1"/>
          </p:cNvSpPr>
          <p:nvPr>
            <p:ph type="dt" sz="half" idx="10"/>
          </p:nvPr>
        </p:nvSpPr>
        <p:spPr/>
        <p:txBody>
          <a:bodyPr/>
          <a:lstStyle/>
          <a:p>
            <a:fld id="{B1115196-1C6F-4784-83AC-30756D8F10B3}" type="datetimeFigureOut">
              <a:rPr lang="en-US" smtClean="0"/>
              <a:t>08/09/12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
        <p:nvSpPr>
          <p:cNvPr id="7" name="Text Placeholder 3"/>
          <p:cNvSpPr>
            <a:spLocks noGrp="1"/>
          </p:cNvSpPr>
          <p:nvPr>
            <p:ph type="body" sz="half" idx="2"/>
          </p:nvPr>
        </p:nvSpPr>
        <p:spPr>
          <a:xfrm>
            <a:off x="457200" y="5257799"/>
            <a:ext cx="8156448" cy="820272"/>
          </a:xfrm>
        </p:spPr>
        <p:txBody>
          <a:bodyPr>
            <a:normAutofit/>
          </a:bodyPr>
          <a:lstStyle>
            <a:lvl1pPr marL="0" indent="0">
              <a:lnSpc>
                <a:spcPct val="110000"/>
              </a:lnSpc>
              <a:spcBef>
                <a:spcPct val="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8" name="Picture Placeholder 2"/>
          <p:cNvSpPr>
            <a:spLocks noGrp="1"/>
          </p:cNvSpPr>
          <p:nvPr>
            <p:ph type="pic" idx="1"/>
          </p:nvPr>
        </p:nvSpPr>
        <p:spPr>
          <a:xfrm flipH="1">
            <a:off x="228600" y="228600"/>
            <a:ext cx="8677835" cy="4267200"/>
          </a:xfrm>
          <a:prstGeom prst="snip2DiagRect">
            <a:avLst>
              <a:gd name="adj1" fmla="val 0"/>
              <a:gd name="adj2" fmla="val 4332"/>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Fermetur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1115196-1C6F-4784-83AC-30756D8F10B3}" type="datetimeFigureOut">
              <a:rPr lang="en-US" smtClean="0"/>
              <a:t>08/09/12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fr-FR" smtClean="0"/>
              <a:t>Cliquez et modifiez le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08/09/12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8" name="Snip Diagonal Corner Rectangle 7"/>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467600" y="838201"/>
            <a:ext cx="1219200" cy="5105400"/>
          </a:xfrm>
        </p:spPr>
        <p:txBody>
          <a:bodyPr vert="eaVert"/>
          <a:lstStyle/>
          <a:p>
            <a:r>
              <a:rPr lang="fr-FR" smtClean="0"/>
              <a:t>Cliquez et modifiez le titre</a:t>
            </a:r>
            <a:endParaRPr/>
          </a:p>
        </p:txBody>
      </p:sp>
      <p:sp>
        <p:nvSpPr>
          <p:cNvPr id="3" name="Vertical Text Placeholder 2"/>
          <p:cNvSpPr>
            <a:spLocks noGrp="1"/>
          </p:cNvSpPr>
          <p:nvPr>
            <p:ph type="body" orient="vert" idx="1"/>
          </p:nvPr>
        </p:nvSpPr>
        <p:spPr>
          <a:xfrm>
            <a:off x="779462" y="838201"/>
            <a:ext cx="6307138" cy="5105400"/>
          </a:xfrm>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08/09/12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08/09/12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e de titre avec image">
    <p:spTree>
      <p:nvGrpSpPr>
        <p:cNvPr id="1" name=""/>
        <p:cNvGrpSpPr/>
        <p:nvPr/>
      </p:nvGrpSpPr>
      <p:grpSpPr>
        <a:xfrm>
          <a:off x="0" y="0"/>
          <a:ext cx="0" cy="0"/>
          <a:chOff x="0" y="0"/>
          <a:chExt cx="0" cy="0"/>
        </a:xfrm>
      </p:grpSpPr>
      <p:grpSp>
        <p:nvGrpSpPr>
          <p:cNvPr id="6" name="Group 14"/>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7" name="Snip Single Corner Rectangle 16"/>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6" name="Teardrop 15"/>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fr-FR" smtClean="0"/>
              <a:t>Cliquez et modifiez le titre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B1115196-1C6F-4784-83AC-30756D8F10B3}" type="datetimeFigureOut">
              <a:rPr lang="en-US" smtClean="0"/>
              <a:t>08/09/12</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
        <p:nvSpPr>
          <p:cNvPr id="12" name="Picture Placeholder 11"/>
          <p:cNvSpPr>
            <a:spLocks noGrp="1"/>
          </p:cNvSpPr>
          <p:nvPr>
            <p:ph type="pic" sz="quarter" idx="12"/>
          </p:nvPr>
        </p:nvSpPr>
        <p:spPr>
          <a:xfrm>
            <a:off x="0" y="676835"/>
            <a:ext cx="7543800" cy="2587752"/>
          </a:xfrm>
          <a:effectLst>
            <a:outerShdw blurRad="50800" dist="63500" dir="2700000" algn="tl" rotWithShape="0">
              <a:prstClr val="black">
                <a:alpha val="50000"/>
              </a:prstClr>
            </a:outerShdw>
          </a:effectLst>
        </p:spPr>
        <p:txBody>
          <a:bodyPr>
            <a:normAutofit/>
          </a:bodyPr>
          <a:lstStyle>
            <a:lvl1pPr marL="0" indent="0">
              <a:buNone/>
              <a:defRPr sz="1800"/>
            </a:lvl1pPr>
          </a:lstStyle>
          <a:p>
            <a:r>
              <a:rPr lang="fr-FR" smtClean="0"/>
              <a:t>Faire glisser l'image vers l'espace réservé ou cliquer sur l'icône pour l'ajouter</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grpSp>
        <p:nvGrpSpPr>
          <p:cNvPr id="6" name="Group 6"/>
          <p:cNvGrpSpPr/>
          <p:nvPr/>
        </p:nvGrpSpPr>
        <p:grpSpPr>
          <a:xfrm flipH="1">
            <a:off x="1600199" y="2126877"/>
            <a:ext cx="7543801" cy="2604247"/>
            <a:chOff x="-1" y="3379694"/>
            <a:chExt cx="7543801" cy="2604247"/>
          </a:xfrm>
        </p:grpSpPr>
        <p:grpSp>
          <p:nvGrpSpPr>
            <p:cNvPr id="7" name="Group 11"/>
            <p:cNvGrpSpPr/>
            <p:nvPr/>
          </p:nvGrpSpPr>
          <p:grpSpPr>
            <a:xfrm>
              <a:off x="-1" y="3379694"/>
              <a:ext cx="7543801" cy="2604247"/>
              <a:chOff x="-1" y="3379694"/>
              <a:chExt cx="7543801" cy="2604247"/>
            </a:xfrm>
          </p:grpSpPr>
          <p:sp>
            <p:nvSpPr>
              <p:cNvPr id="10" name="Snip Single Corner Rectangle 9"/>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9" name="Teardrop 8"/>
            <p:cNvSpPr/>
            <p:nvPr/>
          </p:nvSpPr>
          <p:spPr>
            <a:xfrm flipH="1">
              <a:off x="22859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1736105" y="2653553"/>
            <a:ext cx="5870448" cy="14721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tx1">
                    <a:lumMod val="90000"/>
                    <a:lumOff val="10000"/>
                  </a:schemeClr>
                </a:solidFill>
                <a:latin typeface="+mj-lt"/>
                <a:ea typeface="+mj-ea"/>
                <a:cs typeface="+mj-cs"/>
              </a:defRPr>
            </a:lvl1pPr>
          </a:lstStyle>
          <a:p>
            <a:r>
              <a:rPr lang="fr-FR" smtClean="0"/>
              <a:t>Cliquez et modifiez le titre</a:t>
            </a:r>
            <a:endParaRPr/>
          </a:p>
        </p:txBody>
      </p:sp>
      <p:sp>
        <p:nvSpPr>
          <p:cNvPr id="3" name="Text Placeholder 2"/>
          <p:cNvSpPr>
            <a:spLocks noGrp="1"/>
          </p:cNvSpPr>
          <p:nvPr>
            <p:ph type="body" idx="1"/>
          </p:nvPr>
        </p:nvSpPr>
        <p:spPr>
          <a:xfrm>
            <a:off x="1736105" y="4134881"/>
            <a:ext cx="5870448" cy="576072"/>
          </a:xfrm>
        </p:spPr>
        <p:txBody>
          <a:bodyPr vert="horz" lIns="91440" tIns="45720" rIns="91440" bIns="45720" rtlCol="0">
            <a:normAutofit/>
          </a:bodyPr>
          <a:lstStyle>
            <a:lvl1pPr marL="0" indent="0" algn="l" defTabSz="914400" rtl="0" eaLnBrk="1" latinLnBrk="0" hangingPunct="1">
              <a:spcBef>
                <a:spcPts val="0"/>
              </a:spcBef>
              <a:buClr>
                <a:schemeClr val="accent1"/>
              </a:buClr>
              <a:buSzPct val="90000"/>
              <a:buFont typeface="Wingdings 2" pitchFamily="18" charset="2"/>
              <a:buNone/>
              <a:defRPr sz="1400" kern="1200">
                <a:solidFill>
                  <a:schemeClr val="tx1">
                    <a:lumMod val="90000"/>
                    <a:lumOff val="10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5" name="Footer Placeholder 4"/>
          <p:cNvSpPr>
            <a:spLocks noGrp="1"/>
          </p:cNvSpPr>
          <p:nvPr>
            <p:ph type="ftr" sz="quarter" idx="11"/>
          </p:nvPr>
        </p:nvSpPr>
        <p:spPr>
          <a:xfrm rot="16200000">
            <a:off x="8033590" y="3475037"/>
            <a:ext cx="1828801" cy="365125"/>
          </a:xfrm>
        </p:spPr>
        <p:txBody>
          <a:bodyPr vert="horz" lIns="91440" tIns="0" rIns="91440" bIns="0" rtlCol="0" anchor="t" anchorCtr="0"/>
          <a:lstStyle>
            <a:lvl1pPr marL="0" algn="l" defTabSz="914400" rtl="0" eaLnBrk="1" latinLnBrk="0" hangingPunct="1">
              <a:defRPr sz="1100" b="1" kern="1200">
                <a:solidFill>
                  <a:schemeClr val="bg1">
                    <a:lumMod val="75000"/>
                  </a:schemeClr>
                </a:solidFill>
                <a:latin typeface="+mn-lt"/>
                <a:ea typeface="+mn-ea"/>
                <a:cs typeface="+mn-cs"/>
              </a:defRPr>
            </a:lvl1pPr>
          </a:lstStyle>
          <a:p>
            <a:endParaRPr lang="en-US"/>
          </a:p>
        </p:txBody>
      </p:sp>
      <p:sp>
        <p:nvSpPr>
          <p:cNvPr id="4" name="Date Placeholder 3"/>
          <p:cNvSpPr>
            <a:spLocks noGrp="1"/>
          </p:cNvSpPr>
          <p:nvPr>
            <p:ph type="dt" sz="half" idx="10"/>
          </p:nvPr>
        </p:nvSpPr>
        <p:spPr>
          <a:xfrm rot="16200000">
            <a:off x="7658009" y="3475037"/>
            <a:ext cx="1828800" cy="365125"/>
          </a:xfrm>
        </p:spPr>
        <p:txBody>
          <a:bodyPr vert="horz" lIns="91440" tIns="0" rIns="91440" bIns="0" rtlCol="0" anchor="b" anchorCtr="0"/>
          <a:lstStyle>
            <a:lvl1pPr marL="0" algn="l" defTabSz="914400" rtl="0" eaLnBrk="1" latinLnBrk="0" hangingPunct="1">
              <a:defRPr sz="1400" b="1" kern="1200">
                <a:solidFill>
                  <a:schemeClr val="bg1">
                    <a:lumMod val="50000"/>
                  </a:schemeClr>
                </a:solidFill>
                <a:latin typeface="+mn-lt"/>
                <a:ea typeface="+mn-ea"/>
                <a:cs typeface="+mn-cs"/>
              </a:defRPr>
            </a:lvl1pPr>
          </a:lstStyle>
          <a:p>
            <a:fld id="{B1115196-1C6F-4784-83AC-30756D8F10B3}" type="datetimeFigureOut">
              <a:rPr lang="en-US" smtClean="0"/>
              <a:t>08/09/12</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11" name="Snip Diagonal Corner Rectangle 10"/>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Snip Diagonal Corner Rectangle 11"/>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p>
            <a:r>
              <a:rPr lang="fr-FR" smtClean="0"/>
              <a:t>Cliquez et modifiez le titre</a:t>
            </a:r>
            <a:endParaRPr/>
          </a:p>
        </p:txBody>
      </p:sp>
      <p:sp>
        <p:nvSpPr>
          <p:cNvPr id="3" name="Content Placeholder 2"/>
          <p:cNvSpPr>
            <a:spLocks noGrp="1"/>
          </p:cNvSpPr>
          <p:nvPr>
            <p:ph sz="half" idx="1"/>
          </p:nvPr>
        </p:nvSpPr>
        <p:spPr>
          <a:xfrm>
            <a:off x="779461" y="1981201"/>
            <a:ext cx="3657600" cy="3975100"/>
          </a:xfrm>
        </p:spPr>
        <p:txBody>
          <a:bodyPr>
            <a:normAutofit/>
          </a:bodyPr>
          <a:lstStyle>
            <a:lvl1pPr>
              <a:defRPr sz="2200"/>
            </a:lvl1pPr>
            <a:lvl2pPr>
              <a:defRPr sz="20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Content Placeholder 3"/>
          <p:cNvSpPr>
            <a:spLocks noGrp="1"/>
          </p:cNvSpPr>
          <p:nvPr>
            <p:ph sz="half" idx="2"/>
          </p:nvPr>
        </p:nvSpPr>
        <p:spPr>
          <a:xfrm>
            <a:off x="4705351" y="1981201"/>
            <a:ext cx="3657600" cy="3975100"/>
          </a:xfrm>
        </p:spPr>
        <p:txBody>
          <a:bodyPr>
            <a:normAutofit/>
          </a:bodyPr>
          <a:lstStyle>
            <a:lvl1pPr>
              <a:defRPr sz="2200"/>
            </a:lvl1pPr>
            <a:lvl2pPr>
              <a:defRPr sz="2000"/>
            </a:lvl2pPr>
            <a:lvl3pPr>
              <a:defRPr sz="1800"/>
            </a:lvl3pPr>
            <a:lvl4pPr>
              <a:defRPr sz="1800"/>
            </a:lvl4pPr>
            <a:lvl5pPr>
              <a:defRPr sz="1800"/>
            </a:lvl5pPr>
            <a:lvl6pPr marL="1946275" indent="-344488">
              <a:defRPr sz="1800"/>
            </a:lvl6pPr>
            <a:lvl7pPr marL="1946275" indent="-344488">
              <a:defRPr sz="1800"/>
            </a:lvl7pPr>
            <a:lvl8pPr marL="1946275" indent="-344488">
              <a:defRPr sz="1800"/>
            </a:lvl8pPr>
            <a:lvl9pPr marL="1946275" indent="-344488">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4"/>
          <p:cNvSpPr>
            <a:spLocks noGrp="1"/>
          </p:cNvSpPr>
          <p:nvPr>
            <p:ph type="dt" sz="half" idx="10"/>
          </p:nvPr>
        </p:nvSpPr>
        <p:spPr/>
        <p:txBody>
          <a:bodyPr/>
          <a:lstStyle/>
          <a:p>
            <a:fld id="{B1115196-1C6F-4784-83AC-30756D8F10B3}" type="datetimeFigureOut">
              <a:rPr lang="en-US" smtClean="0"/>
              <a:t>08/09/12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2" name="Snip Diagonal Corner Rectangle 11"/>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Snip Diagonal Corner Rectangle 12"/>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lvl1pPr>
              <a:defRPr/>
            </a:lvl1pPr>
          </a:lstStyle>
          <a:p>
            <a:r>
              <a:rPr lang="fr-FR" smtClean="0"/>
              <a:t>Cliquez et modifiez le titre</a:t>
            </a:r>
            <a:endParaRPr/>
          </a:p>
        </p:txBody>
      </p:sp>
      <p:sp>
        <p:nvSpPr>
          <p:cNvPr id="3" name="Text Placeholder 2"/>
          <p:cNvSpPr>
            <a:spLocks noGrp="1"/>
          </p:cNvSpPr>
          <p:nvPr>
            <p:ph type="body" idx="1"/>
          </p:nvPr>
        </p:nvSpPr>
        <p:spPr>
          <a:xfrm>
            <a:off x="779463"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779463"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Text Placeholder 4"/>
          <p:cNvSpPr>
            <a:spLocks noGrp="1"/>
          </p:cNvSpPr>
          <p:nvPr>
            <p:ph type="body" sz="quarter" idx="3"/>
          </p:nvPr>
        </p:nvSpPr>
        <p:spPr>
          <a:xfrm>
            <a:off x="4705351"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705351"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7" name="Date Placeholder 6"/>
          <p:cNvSpPr>
            <a:spLocks noGrp="1"/>
          </p:cNvSpPr>
          <p:nvPr>
            <p:ph type="dt" sz="half" idx="10"/>
          </p:nvPr>
        </p:nvSpPr>
        <p:spPr/>
        <p:txBody>
          <a:bodyPr/>
          <a:lstStyle/>
          <a:p>
            <a:fld id="{B1115196-1C6F-4784-83AC-30756D8F10B3}" type="datetimeFigureOut">
              <a:rPr lang="en-US" smtClean="0"/>
              <a:t>08/09/12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fr-FR" smtClean="0"/>
              <a:t>Cliquez et modifiez le titre</a:t>
            </a:r>
            <a:endParaRPr/>
          </a:p>
        </p:txBody>
      </p:sp>
      <p:sp>
        <p:nvSpPr>
          <p:cNvPr id="3" name="Date Placeholder 2"/>
          <p:cNvSpPr>
            <a:spLocks noGrp="1"/>
          </p:cNvSpPr>
          <p:nvPr>
            <p:ph type="dt" sz="half" idx="10"/>
          </p:nvPr>
        </p:nvSpPr>
        <p:spPr/>
        <p:txBody>
          <a:bodyPr/>
          <a:lstStyle/>
          <a:p>
            <a:fld id="{B1115196-1C6F-4784-83AC-30756D8F10B3}" type="datetimeFigureOut">
              <a:rPr lang="en-US" smtClean="0"/>
              <a:t>08/09/12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6" name="Snip Diagonal Corner Rectangle 5"/>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115196-1C6F-4784-83AC-30756D8F10B3}" type="datetimeFigureOut">
              <a:rPr lang="en-US" smtClean="0"/>
              <a:t>08/09/12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grpSp>
        <p:nvGrpSpPr>
          <p:cNvPr id="11" name="Group 11"/>
          <p:cNvGrpSpPr/>
          <p:nvPr/>
        </p:nvGrpSpPr>
        <p:grpSpPr>
          <a:xfrm>
            <a:off x="228600" y="228600"/>
            <a:ext cx="4251960" cy="6387352"/>
            <a:chOff x="228600" y="228600"/>
            <a:chExt cx="4251960" cy="6387352"/>
          </a:xfrm>
        </p:grpSpPr>
        <p:sp>
          <p:nvSpPr>
            <p:cNvPr id="13" name="Snip Diagonal Corner Rectangle 12"/>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ardrop 13"/>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5" name="Snip Diagonal Corner Rectangle 14"/>
          <p:cNvSpPr/>
          <p:nvPr/>
        </p:nvSpPr>
        <p:spPr>
          <a:xfrm flipV="1">
            <a:off x="46482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525780" y="2177303"/>
            <a:ext cx="3657600" cy="1162050"/>
          </a:xfrm>
        </p:spPr>
        <p:txBody>
          <a:bodyPr anchor="b">
            <a:normAutofit/>
          </a:bodyPr>
          <a:lstStyle>
            <a:lvl1pPr algn="l">
              <a:defRPr sz="3000" b="0">
                <a:solidFill>
                  <a:schemeClr val="accent1"/>
                </a:solidFill>
              </a:defRPr>
            </a:lvl1pPr>
          </a:lstStyle>
          <a:p>
            <a:r>
              <a:rPr lang="fr-FR" smtClean="0"/>
              <a:t>Cliquez et modifiez le titre</a:t>
            </a:r>
            <a:endParaRPr/>
          </a:p>
        </p:txBody>
      </p:sp>
      <p:sp>
        <p:nvSpPr>
          <p:cNvPr id="3" name="Content Placeholder 2"/>
          <p:cNvSpPr>
            <a:spLocks noGrp="1"/>
          </p:cNvSpPr>
          <p:nvPr>
            <p:ph idx="1"/>
          </p:nvPr>
        </p:nvSpPr>
        <p:spPr>
          <a:xfrm>
            <a:off x="4945380" y="609600"/>
            <a:ext cx="3657600" cy="53340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525780" y="3352799"/>
            <a:ext cx="3657600" cy="2590801"/>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762000" y="6297706"/>
            <a:ext cx="1295400" cy="365125"/>
          </a:xfrm>
        </p:spPr>
        <p:txBody>
          <a:bodyPr/>
          <a:lstStyle/>
          <a:p>
            <a:fld id="{B1115196-1C6F-4784-83AC-30756D8F10B3}" type="datetimeFigureOut">
              <a:rPr lang="en-US" smtClean="0"/>
              <a:t>08/09/12</a:t>
            </a:fld>
            <a:endParaRPr lang="en-US"/>
          </a:p>
        </p:txBody>
      </p:sp>
      <p:sp>
        <p:nvSpPr>
          <p:cNvPr id="6" name="Footer Placeholder 5"/>
          <p:cNvSpPr>
            <a:spLocks noGrp="1"/>
          </p:cNvSpPr>
          <p:nvPr>
            <p:ph type="ftr" sz="quarter" idx="11"/>
          </p:nvPr>
        </p:nvSpPr>
        <p:spPr>
          <a:xfrm>
            <a:off x="2057400" y="6297706"/>
            <a:ext cx="2339788" cy="365125"/>
          </a:xfrm>
        </p:spPr>
        <p:txBody>
          <a:bodyPr/>
          <a:lstStyle/>
          <a:p>
            <a:endParaRPr lang="en-US"/>
          </a:p>
        </p:txBody>
      </p:sp>
      <p:sp>
        <p:nvSpPr>
          <p:cNvPr id="7" name="Slide Number Placeholder 6"/>
          <p:cNvSpPr>
            <a:spLocks noGrp="1"/>
          </p:cNvSpPr>
          <p:nvPr>
            <p:ph type="sldNum" sz="quarter" idx="12"/>
          </p:nvPr>
        </p:nvSpPr>
        <p:spPr>
          <a:xfrm>
            <a:off x="304800" y="6297706"/>
            <a:ext cx="443753" cy="365125"/>
          </a:xfrm>
        </p:spPr>
        <p:txBody>
          <a:bodyPr/>
          <a:lstStyle>
            <a:lvl1pPr algn="l">
              <a:defRPr/>
            </a:lvl1pPr>
          </a:lstStyle>
          <a:p>
            <a:fld id="{19371D3E-5A18-49EB-AD2A-429AF165759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295833"/>
            <a:ext cx="7583488" cy="1143000"/>
          </a:xfrm>
          <a:prstGeom prst="rect">
            <a:avLst/>
          </a:prstGeom>
        </p:spPr>
        <p:txBody>
          <a:bodyPr vert="horz" lIns="91440" tIns="45720" rIns="91440" bIns="45720" rtlCol="0" anchor="b" anchorCtr="0">
            <a:normAutofit/>
          </a:bodyPr>
          <a:lstStyle/>
          <a:p>
            <a:r>
              <a:rPr lang="fr-FR" smtClean="0"/>
              <a:t>Cliquez et modifiez le titre</a:t>
            </a:r>
            <a:endParaRPr/>
          </a:p>
        </p:txBody>
      </p:sp>
      <p:sp>
        <p:nvSpPr>
          <p:cNvPr id="3" name="Text Placeholder 2"/>
          <p:cNvSpPr>
            <a:spLocks noGrp="1"/>
          </p:cNvSpPr>
          <p:nvPr>
            <p:ph type="body" idx="1"/>
          </p:nvPr>
        </p:nvSpPr>
        <p:spPr>
          <a:xfrm>
            <a:off x="779463" y="1949824"/>
            <a:ext cx="7583488" cy="4007224"/>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2"/>
          </p:nvPr>
        </p:nvSpPr>
        <p:spPr>
          <a:xfrm>
            <a:off x="228600" y="6243918"/>
            <a:ext cx="2133600"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fld id="{B1115196-1C6F-4784-83AC-30756D8F10B3}" type="datetimeFigureOut">
              <a:rPr lang="en-US" smtClean="0"/>
              <a:t>08/09/12</a:t>
            </a:fld>
            <a:endParaRPr lang="en-US"/>
          </a:p>
        </p:txBody>
      </p:sp>
      <p:sp>
        <p:nvSpPr>
          <p:cNvPr id="5" name="Footer Placeholder 4"/>
          <p:cNvSpPr>
            <a:spLocks noGrp="1"/>
          </p:cNvSpPr>
          <p:nvPr>
            <p:ph type="ftr" sz="quarter" idx="3"/>
          </p:nvPr>
        </p:nvSpPr>
        <p:spPr>
          <a:xfrm>
            <a:off x="5867400" y="6248400"/>
            <a:ext cx="2895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endParaRPr lang="en-US"/>
          </a:p>
        </p:txBody>
      </p:sp>
      <p:sp>
        <p:nvSpPr>
          <p:cNvPr id="6" name="Slide Number Placeholder 5"/>
          <p:cNvSpPr>
            <a:spLocks noGrp="1"/>
          </p:cNvSpPr>
          <p:nvPr>
            <p:ph type="sldNum" sz="quarter" idx="4"/>
          </p:nvPr>
        </p:nvSpPr>
        <p:spPr>
          <a:xfrm>
            <a:off x="4305300" y="6248400"/>
            <a:ext cx="533400" cy="365125"/>
          </a:xfrm>
          <a:prstGeom prst="rect">
            <a:avLst/>
          </a:prstGeom>
        </p:spPr>
        <p:txBody>
          <a:bodyPr vert="horz" lIns="91440" tIns="45720" rIns="91440" bIns="45720" rtlCol="0" anchor="ctr"/>
          <a:lstStyle>
            <a:lvl1pPr algn="ctr">
              <a:defRPr sz="1100" b="1">
                <a:solidFill>
                  <a:schemeClr val="bg1">
                    <a:lumMod val="65000"/>
                  </a:schemeClr>
                </a:solidFill>
              </a:defRPr>
            </a:lvl1pPr>
          </a:lstStyle>
          <a:p>
            <a:fld id="{19371D3E-5A18-49EB-AD2A-429AF165759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spcBef>
          <a:spcPct val="0"/>
        </a:spcBef>
        <a:buNone/>
        <a:defRPr sz="3800" kern="1200">
          <a:solidFill>
            <a:schemeClr val="tx1">
              <a:lumMod val="90000"/>
              <a:lumOff val="10000"/>
            </a:schemeClr>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2" pitchFamily="18" charset="2"/>
        <a:buChar char=""/>
        <a:defRPr sz="2200" kern="1200">
          <a:solidFill>
            <a:schemeClr val="tx1">
              <a:lumMod val="90000"/>
              <a:lumOff val="10000"/>
            </a:schemeClr>
          </a:solidFill>
          <a:latin typeface="+mn-lt"/>
          <a:ea typeface="+mn-ea"/>
          <a:cs typeface="+mn-cs"/>
        </a:defRPr>
      </a:lvl1pPr>
      <a:lvl2pPr marL="685800" indent="-336550" algn="l" defTabSz="914400" rtl="0" eaLnBrk="1" latinLnBrk="0" hangingPunct="1">
        <a:spcBef>
          <a:spcPts val="600"/>
        </a:spcBef>
        <a:buClr>
          <a:schemeClr val="accent1"/>
        </a:buClr>
        <a:buSzPct val="90000"/>
        <a:buFont typeface="Wingdings 2" pitchFamily="18" charset="2"/>
        <a:buChar char=""/>
        <a:defRPr sz="2000" kern="1200">
          <a:solidFill>
            <a:schemeClr val="tx1">
              <a:lumMod val="90000"/>
              <a:lumOff val="10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3pPr>
      <a:lvl4pPr marL="1371600" indent="-3365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5pPr>
      <a:lvl6pPr marL="20558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7pPr>
      <a:lvl8pPr marL="2743200"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2" pitchFamily="18" charset="2"/>
        <a:buChar char=""/>
        <a:defRPr lang="en-US" sz="1800" kern="1200" dirty="0">
          <a:solidFill>
            <a:schemeClr val="tx1">
              <a:lumMod val="90000"/>
              <a:lumOff val="1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0392" y="3332090"/>
            <a:ext cx="6446675" cy="2558218"/>
          </a:xfrm>
        </p:spPr>
        <p:txBody>
          <a:bodyPr>
            <a:normAutofit fontScale="90000"/>
          </a:bodyPr>
          <a:lstStyle/>
          <a:p>
            <a:pPr algn="l"/>
            <a:r>
              <a:rPr lang="fr-FR" dirty="0" smtClean="0"/>
              <a:t>Le traité sur la stabilité, la coordination et la  gouvernance dans </a:t>
            </a:r>
            <a:br>
              <a:rPr lang="fr-FR" dirty="0" smtClean="0"/>
            </a:br>
            <a:r>
              <a:rPr lang="fr-FR" dirty="0" smtClean="0"/>
              <a:t>l’Union européenne (TSCG)</a:t>
            </a:r>
            <a:endParaRPr lang="fr-FR" dirty="0"/>
          </a:p>
        </p:txBody>
      </p:sp>
      <p:sp>
        <p:nvSpPr>
          <p:cNvPr id="3" name="Sous-titre 2"/>
          <p:cNvSpPr>
            <a:spLocks noGrp="1"/>
          </p:cNvSpPr>
          <p:nvPr>
            <p:ph type="subTitle" idx="1"/>
          </p:nvPr>
        </p:nvSpPr>
        <p:spPr>
          <a:xfrm>
            <a:off x="1371600" y="6006213"/>
            <a:ext cx="5867400" cy="573741"/>
          </a:xfrm>
        </p:spPr>
        <p:txBody>
          <a:bodyPr/>
          <a:lstStyle/>
          <a:p>
            <a:pPr algn="l"/>
            <a:r>
              <a:rPr lang="fr-FR" dirty="0">
                <a:solidFill>
                  <a:srgbClr val="FFFF00"/>
                </a:solidFill>
              </a:rPr>
              <a:t>Présentation réalisée par Raoul Marc </a:t>
            </a:r>
            <a:r>
              <a:rPr lang="fr-FR" dirty="0" smtClean="0">
                <a:solidFill>
                  <a:srgbClr val="FFFF00"/>
                </a:solidFill>
              </a:rPr>
              <a:t>JENNAR (</a:t>
            </a:r>
            <a:r>
              <a:rPr lang="fr-FR" dirty="0" err="1" smtClean="0">
                <a:solidFill>
                  <a:srgbClr val="FFFF00"/>
                </a:solidFill>
              </a:rPr>
              <a:t>www.jennar.fr</a:t>
            </a:r>
            <a:r>
              <a:rPr lang="fr-FR" smtClean="0">
                <a:solidFill>
                  <a:srgbClr val="FFFF00"/>
                </a:solidFill>
              </a:rPr>
              <a:t>)</a:t>
            </a:r>
            <a:endParaRPr lang="fr-FR" dirty="0">
              <a:solidFill>
                <a:srgbClr val="FFFF00"/>
              </a:solidFill>
            </a:endParaRPr>
          </a:p>
          <a:p>
            <a:pPr algn="l"/>
            <a:endParaRPr lang="fr-FR" dirty="0">
              <a:solidFill>
                <a:srgbClr val="FFFF00"/>
              </a:solidFill>
            </a:endParaRPr>
          </a:p>
        </p:txBody>
      </p:sp>
    </p:spTree>
    <p:extLst>
      <p:ext uri="{BB962C8B-B14F-4D97-AF65-F5344CB8AC3E}">
        <p14:creationId xmlns:p14="http://schemas.microsoft.com/office/powerpoint/2010/main" val="421329024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295833"/>
            <a:ext cx="7583488" cy="943426"/>
          </a:xfrm>
        </p:spPr>
        <p:txBody>
          <a:bodyPr/>
          <a:lstStyle/>
          <a:p>
            <a:r>
              <a:rPr lang="fr-FR" dirty="0" smtClean="0"/>
              <a:t>Organisation de la rivalité entre Etats</a:t>
            </a:r>
            <a:endParaRPr lang="fr-FR" dirty="0"/>
          </a:p>
        </p:txBody>
      </p:sp>
      <p:sp>
        <p:nvSpPr>
          <p:cNvPr id="3" name="Espace réservé du contenu 2"/>
          <p:cNvSpPr>
            <a:spLocks noGrp="1"/>
          </p:cNvSpPr>
          <p:nvPr>
            <p:ph idx="1"/>
          </p:nvPr>
        </p:nvSpPr>
        <p:spPr/>
        <p:txBody>
          <a:bodyPr/>
          <a:lstStyle/>
          <a:p>
            <a:pPr marL="0" indent="0">
              <a:buNone/>
            </a:pPr>
            <a:r>
              <a:rPr lang="fr-FR" dirty="0" smtClean="0"/>
              <a:t> L’article 8 donne à un Etat le pouvoir de poursuivre tout autre Etat, même si la Commission européenne est d’un avis différent.</a:t>
            </a:r>
          </a:p>
          <a:p>
            <a:pPr marL="0" indent="0">
              <a:buNone/>
            </a:pPr>
            <a:r>
              <a:rPr lang="fr-FR" dirty="0" smtClean="0"/>
              <a:t>L’Etat plaignant peut demander des sanctions financières contre l’autre Etat qui seront versées soit au MES, soit au budget général de l’UE.</a:t>
            </a:r>
          </a:p>
          <a:p>
            <a:pPr marL="0" indent="0">
              <a:buNone/>
            </a:pPr>
            <a:r>
              <a:rPr lang="fr-FR" dirty="0" smtClean="0"/>
              <a:t>Un exemple concret : l’indexation des salaires et des allocations. La Commission estime que c’est une disposition à faire disparaître, mais n’intervient pas. Un autre Etat peut agir devant la CJUE. Idem pour l’âge de départ à la retraite.</a:t>
            </a:r>
            <a:endParaRPr lang="fr-FR" dirty="0"/>
          </a:p>
          <a:p>
            <a:pPr marL="0" indent="0">
              <a:buNone/>
            </a:pPr>
            <a:endParaRPr lang="fr-FR" dirty="0"/>
          </a:p>
        </p:txBody>
      </p:sp>
    </p:spTree>
    <p:extLst>
      <p:ext uri="{BB962C8B-B14F-4D97-AF65-F5344CB8AC3E}">
        <p14:creationId xmlns:p14="http://schemas.microsoft.com/office/powerpoint/2010/main" val="350665585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295833"/>
            <a:ext cx="7583488" cy="775132"/>
          </a:xfrm>
        </p:spPr>
        <p:txBody>
          <a:bodyPr/>
          <a:lstStyle/>
          <a:p>
            <a:pPr algn="ctr"/>
            <a:r>
              <a:rPr lang="fr-FR" dirty="0" smtClean="0"/>
              <a:t>Modalités d’application du TSCG</a:t>
            </a:r>
            <a:endParaRPr lang="fr-FR" dirty="0"/>
          </a:p>
        </p:txBody>
      </p:sp>
      <p:sp>
        <p:nvSpPr>
          <p:cNvPr id="3" name="Espace réservé du contenu 2"/>
          <p:cNvSpPr>
            <a:spLocks noGrp="1"/>
          </p:cNvSpPr>
          <p:nvPr>
            <p:ph idx="1"/>
          </p:nvPr>
        </p:nvSpPr>
        <p:spPr/>
        <p:txBody>
          <a:bodyPr/>
          <a:lstStyle/>
          <a:p>
            <a:pPr marL="0" indent="0">
              <a:buNone/>
            </a:pPr>
            <a:endParaRPr lang="fr-FR" dirty="0" smtClean="0"/>
          </a:p>
          <a:p>
            <a:pPr marL="0" indent="0">
              <a:buNone/>
            </a:pPr>
            <a:r>
              <a:rPr lang="fr-FR" dirty="0" smtClean="0"/>
              <a:t>* Chaque Etat doit inscrire dans un texte des «</a:t>
            </a:r>
            <a:r>
              <a:rPr lang="fr-FR" dirty="0" smtClean="0">
                <a:solidFill>
                  <a:srgbClr val="FF0000"/>
                </a:solidFill>
              </a:rPr>
              <a:t> </a:t>
            </a:r>
            <a:r>
              <a:rPr lang="fr-FR" i="1" dirty="0" smtClean="0">
                <a:solidFill>
                  <a:srgbClr val="FF0000"/>
                </a:solidFill>
              </a:rPr>
              <a:t>DISPOSITIONS CONTRAIGNANTES ET PERMANENTES</a:t>
            </a:r>
            <a:r>
              <a:rPr lang="fr-FR" dirty="0" smtClean="0"/>
              <a:t> » dont « </a:t>
            </a:r>
            <a:r>
              <a:rPr lang="fr-FR" i="1" dirty="0" smtClean="0"/>
              <a:t>le plein respect et la stricte observance tout au long des processus budgétaires  sont garantis</a:t>
            </a:r>
            <a:r>
              <a:rPr lang="fr-FR" dirty="0" smtClean="0"/>
              <a:t> .»</a:t>
            </a:r>
          </a:p>
          <a:p>
            <a:pPr marL="0" indent="0">
              <a:buNone/>
            </a:pPr>
            <a:r>
              <a:rPr lang="fr-FR" dirty="0" smtClean="0"/>
              <a:t>* Chaque Etat doit mettre en place «</a:t>
            </a:r>
            <a:r>
              <a:rPr lang="fr-FR" dirty="0" smtClean="0">
                <a:solidFill>
                  <a:srgbClr val="FF0000"/>
                </a:solidFill>
              </a:rPr>
              <a:t> un mécanisme automatique de correction</a:t>
            </a:r>
            <a:r>
              <a:rPr lang="fr-FR" dirty="0" smtClean="0"/>
              <a:t> » qui se déclenchera lorsque des écarts importants sont constatés par rapport à l‘objectif. Ce mécanisme automatique doit respecter les principes proposés par la Commission européenne.</a:t>
            </a:r>
            <a:endParaRPr lang="fr-FR" dirty="0"/>
          </a:p>
        </p:txBody>
      </p:sp>
    </p:spTree>
    <p:extLst>
      <p:ext uri="{BB962C8B-B14F-4D97-AF65-F5344CB8AC3E}">
        <p14:creationId xmlns:p14="http://schemas.microsoft.com/office/powerpoint/2010/main" val="421425168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35125" y="198358"/>
            <a:ext cx="7794460" cy="923335"/>
          </a:xfrm>
        </p:spPr>
        <p:txBody>
          <a:bodyPr>
            <a:normAutofit/>
          </a:bodyPr>
          <a:lstStyle/>
          <a:p>
            <a:pPr algn="ctr"/>
            <a:r>
              <a:rPr lang="fr-FR" dirty="0" smtClean="0"/>
              <a:t>Le TSCG = </a:t>
            </a:r>
            <a:endParaRPr lang="fr-FR" dirty="0"/>
          </a:p>
        </p:txBody>
      </p:sp>
      <p:sp>
        <p:nvSpPr>
          <p:cNvPr id="3" name="Espace réservé du contenu 2"/>
          <p:cNvSpPr>
            <a:spLocks noGrp="1"/>
          </p:cNvSpPr>
          <p:nvPr>
            <p:ph idx="1"/>
          </p:nvPr>
        </p:nvSpPr>
        <p:spPr>
          <a:xfrm>
            <a:off x="779463" y="2233727"/>
            <a:ext cx="7583488" cy="3723320"/>
          </a:xfrm>
        </p:spPr>
        <p:txBody>
          <a:bodyPr/>
          <a:lstStyle/>
          <a:p>
            <a:r>
              <a:rPr lang="fr-FR" dirty="0" smtClean="0"/>
              <a:t>Le résultat d’un accord des droites allemandes et françaises : le pacte </a:t>
            </a:r>
            <a:r>
              <a:rPr lang="fr-FR" dirty="0" err="1" smtClean="0"/>
              <a:t>Merkel</a:t>
            </a:r>
            <a:r>
              <a:rPr lang="fr-FR" dirty="0" smtClean="0"/>
              <a:t>-Sarkozy : il répond à l’attente du monde des affaires </a:t>
            </a:r>
            <a:r>
              <a:rPr lang="fr-FR" dirty="0" smtClean="0">
                <a:solidFill>
                  <a:srgbClr val="FF0000"/>
                </a:solidFill>
              </a:rPr>
              <a:t>: affaiblir les règles démocratiques pour mieux démanteler les acquis sociaux</a:t>
            </a:r>
          </a:p>
          <a:p>
            <a:r>
              <a:rPr lang="fr-FR" dirty="0" smtClean="0"/>
              <a:t>Un pacte pour l’austérité perpétuelle</a:t>
            </a:r>
          </a:p>
          <a:p>
            <a:r>
              <a:rPr lang="fr-FR" dirty="0" smtClean="0"/>
              <a:t>Un pacte contre la démocratie</a:t>
            </a:r>
          </a:p>
          <a:p>
            <a:r>
              <a:rPr lang="fr-FR" dirty="0" smtClean="0"/>
              <a:t>Un pacte non négociable</a:t>
            </a:r>
            <a:endParaRPr lang="fr-FR" dirty="0"/>
          </a:p>
        </p:txBody>
      </p:sp>
    </p:spTree>
    <p:extLst>
      <p:ext uri="{BB962C8B-B14F-4D97-AF65-F5344CB8AC3E}">
        <p14:creationId xmlns:p14="http://schemas.microsoft.com/office/powerpoint/2010/main" val="11439451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295833"/>
            <a:ext cx="7583488" cy="713934"/>
          </a:xfrm>
        </p:spPr>
        <p:txBody>
          <a:bodyPr>
            <a:normAutofit/>
          </a:bodyPr>
          <a:lstStyle/>
          <a:p>
            <a:pPr algn="ctr"/>
            <a:r>
              <a:rPr lang="fr-FR" dirty="0" smtClean="0"/>
              <a:t>Un pacte pour l’austérité perpétuelle</a:t>
            </a:r>
            <a:endParaRPr lang="fr-FR" dirty="0"/>
          </a:p>
        </p:txBody>
      </p:sp>
      <p:sp>
        <p:nvSpPr>
          <p:cNvPr id="3" name="Espace réservé du contenu 2"/>
          <p:cNvSpPr>
            <a:spLocks noGrp="1"/>
          </p:cNvSpPr>
          <p:nvPr>
            <p:ph idx="1"/>
          </p:nvPr>
        </p:nvSpPr>
        <p:spPr>
          <a:xfrm>
            <a:off x="779463" y="1842727"/>
            <a:ext cx="7583488" cy="4007224"/>
          </a:xfrm>
        </p:spPr>
        <p:txBody>
          <a:bodyPr/>
          <a:lstStyle/>
          <a:p>
            <a:pPr marL="0" indent="0">
              <a:buNone/>
            </a:pPr>
            <a:r>
              <a:rPr lang="fr-FR" dirty="0" smtClean="0"/>
              <a:t>Le TSCG impose le choix de l’austérité permanente. </a:t>
            </a:r>
          </a:p>
          <a:p>
            <a:pPr marL="0" indent="0">
              <a:buNone/>
            </a:pPr>
            <a:r>
              <a:rPr lang="fr-FR" dirty="0" smtClean="0"/>
              <a:t>Par les pouvoirs qu’il confère à la Commission européenne dans le domaine des politiques publiques, il impose le choix du démantèlement de ces politiques : santé, éducation, sécurité sociale, services publics. Dès à présent pour lutter contre les déficits, les recommandations de la Commission vont dans ce sens.</a:t>
            </a:r>
          </a:p>
          <a:p>
            <a:pPr marL="0" indent="0">
              <a:buNone/>
            </a:pPr>
            <a:r>
              <a:rPr lang="fr-FR" dirty="0" smtClean="0"/>
              <a:t>Le TSCG, avec le MES, c’est l’équivalent européen des programmes d’ajustements structurels du FMI qui ont détruit les pays du Sud.</a:t>
            </a:r>
          </a:p>
        </p:txBody>
      </p:sp>
    </p:spTree>
    <p:extLst>
      <p:ext uri="{BB962C8B-B14F-4D97-AF65-F5344CB8AC3E}">
        <p14:creationId xmlns:p14="http://schemas.microsoft.com/office/powerpoint/2010/main" val="93258400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295833"/>
            <a:ext cx="7583488" cy="775132"/>
          </a:xfrm>
        </p:spPr>
        <p:txBody>
          <a:bodyPr/>
          <a:lstStyle/>
          <a:p>
            <a:pPr algn="ctr"/>
            <a:r>
              <a:rPr lang="fr-FR" dirty="0" smtClean="0"/>
              <a:t>Un pacte contre la démocratie</a:t>
            </a:r>
            <a:endParaRPr lang="fr-FR" dirty="0"/>
          </a:p>
        </p:txBody>
      </p:sp>
      <p:sp>
        <p:nvSpPr>
          <p:cNvPr id="3" name="Espace réservé du contenu 2"/>
          <p:cNvSpPr>
            <a:spLocks noGrp="1"/>
          </p:cNvSpPr>
          <p:nvPr>
            <p:ph idx="1"/>
          </p:nvPr>
        </p:nvSpPr>
        <p:spPr/>
        <p:txBody>
          <a:bodyPr>
            <a:normAutofit fontScale="85000" lnSpcReduction="20000"/>
          </a:bodyPr>
          <a:lstStyle/>
          <a:p>
            <a:pPr marL="0" indent="0" algn="just">
              <a:buNone/>
            </a:pPr>
            <a:r>
              <a:rPr lang="fr-FR" dirty="0" smtClean="0"/>
              <a:t>Le fait d’imposer des dispositions </a:t>
            </a:r>
            <a:r>
              <a:rPr lang="fr-FR" dirty="0" smtClean="0">
                <a:solidFill>
                  <a:srgbClr val="FF0000"/>
                </a:solidFill>
              </a:rPr>
              <a:t>contraignantes et permanentes</a:t>
            </a:r>
            <a:r>
              <a:rPr lang="fr-FR" dirty="0" smtClean="0"/>
              <a:t> pour les choix budgétaires signifie que, désormais, </a:t>
            </a:r>
            <a:r>
              <a:rPr lang="fr-FR" dirty="0" smtClean="0">
                <a:solidFill>
                  <a:srgbClr val="FF0000"/>
                </a:solidFill>
              </a:rPr>
              <a:t>le Parlement est amputé des pouvoirs historiques </a:t>
            </a:r>
            <a:r>
              <a:rPr lang="fr-FR" dirty="0" smtClean="0"/>
              <a:t>qui étaient les siens en manière d’adoption des recettes et des dépenses (art. 24, 34 et 47 de la Constitution). </a:t>
            </a:r>
          </a:p>
          <a:p>
            <a:pPr marL="0" indent="0" algn="just">
              <a:buNone/>
            </a:pPr>
            <a:r>
              <a:rPr lang="fr-FR" dirty="0" smtClean="0"/>
              <a:t>On instaure l’automaticité des orientations politiques. </a:t>
            </a:r>
            <a:r>
              <a:rPr lang="fr-FR" u="sng" dirty="0" smtClean="0"/>
              <a:t>Un changement de majorité parlementaire ne pourra rien modifier.</a:t>
            </a:r>
            <a:r>
              <a:rPr lang="fr-FR" u="sng" dirty="0"/>
              <a:t> </a:t>
            </a:r>
            <a:r>
              <a:rPr lang="fr-FR" dirty="0" smtClean="0"/>
              <a:t>On supprime le débat, la confrontation des choix, essence même de la démocratie.</a:t>
            </a:r>
          </a:p>
          <a:p>
            <a:pPr marL="0" indent="0" algn="just">
              <a:buNone/>
            </a:pPr>
            <a:r>
              <a:rPr lang="fr-FR" dirty="0" smtClean="0"/>
              <a:t>Le « </a:t>
            </a:r>
            <a:r>
              <a:rPr lang="fr-FR" dirty="0" smtClean="0">
                <a:solidFill>
                  <a:srgbClr val="FF0000"/>
                </a:solidFill>
              </a:rPr>
              <a:t>mécanisme automatique</a:t>
            </a:r>
            <a:r>
              <a:rPr lang="fr-FR" dirty="0" smtClean="0"/>
              <a:t> » de correction du déficit, une fois en place, prive à l’avenir le Parlement de toute liberté de choisir </a:t>
            </a:r>
            <a:r>
              <a:rPr lang="fr-FR" b="1" i="1" u="sng" dirty="0" smtClean="0"/>
              <a:t>comment </a:t>
            </a:r>
            <a:r>
              <a:rPr lang="fr-FR" dirty="0" smtClean="0"/>
              <a:t>réduire ce déficit</a:t>
            </a:r>
            <a:r>
              <a:rPr lang="fr-FR" dirty="0" smtClean="0">
                <a:solidFill>
                  <a:srgbClr val="3366FF"/>
                </a:solidFill>
              </a:rPr>
              <a:t>. </a:t>
            </a:r>
            <a:r>
              <a:rPr lang="fr-FR" dirty="0" smtClean="0">
                <a:solidFill>
                  <a:srgbClr val="FF0000"/>
                </a:solidFill>
              </a:rPr>
              <a:t>Cette correction se fera en dehors de toute délibération parlementaire.</a:t>
            </a:r>
          </a:p>
          <a:p>
            <a:pPr marL="0" indent="0" algn="just">
              <a:buNone/>
            </a:pPr>
            <a:r>
              <a:rPr lang="fr-FR" dirty="0" smtClean="0"/>
              <a:t>En cas de déficit structurel au delà de 0,5% du PIB, c’est la Commission européenne qui imposera ses choix à chaque Etat.</a:t>
            </a:r>
          </a:p>
          <a:p>
            <a:pPr marL="0" indent="0">
              <a:buNone/>
            </a:pPr>
            <a:endParaRPr lang="fr-FR" dirty="0" smtClean="0"/>
          </a:p>
          <a:p>
            <a:pPr marL="0" indent="0">
              <a:buNone/>
            </a:pPr>
            <a:endParaRPr lang="fr-FR" dirty="0"/>
          </a:p>
        </p:txBody>
      </p:sp>
    </p:spTree>
    <p:extLst>
      <p:ext uri="{BB962C8B-B14F-4D97-AF65-F5344CB8AC3E}">
        <p14:creationId xmlns:p14="http://schemas.microsoft.com/office/powerpoint/2010/main" val="1506873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295833"/>
            <a:ext cx="7583488" cy="882228"/>
          </a:xfrm>
        </p:spPr>
        <p:txBody>
          <a:bodyPr>
            <a:normAutofit fontScale="90000"/>
          </a:bodyPr>
          <a:lstStyle/>
          <a:p>
            <a:pPr algn="ctr"/>
            <a:r>
              <a:rPr lang="fr-FR" dirty="0" smtClean="0"/>
              <a:t>Acte V du démantèlement démocratique</a:t>
            </a:r>
            <a:endParaRPr lang="fr-FR" dirty="0"/>
          </a:p>
        </p:txBody>
      </p:sp>
      <p:sp>
        <p:nvSpPr>
          <p:cNvPr id="3" name="Espace réservé du contenu 2"/>
          <p:cNvSpPr>
            <a:spLocks noGrp="1"/>
          </p:cNvSpPr>
          <p:nvPr>
            <p:ph idx="1"/>
          </p:nvPr>
        </p:nvSpPr>
        <p:spPr/>
        <p:txBody>
          <a:bodyPr>
            <a:normAutofit fontScale="92500" lnSpcReduction="20000"/>
          </a:bodyPr>
          <a:lstStyle/>
          <a:p>
            <a:pPr marL="0" indent="0" algn="just">
              <a:buNone/>
            </a:pPr>
            <a:r>
              <a:rPr lang="fr-FR" dirty="0" smtClean="0"/>
              <a:t>Dans le processus de démantèlement démocratique, le  TSCG est le traité le plus </a:t>
            </a:r>
            <a:r>
              <a:rPr lang="fr-FR" dirty="0"/>
              <a:t>important après Rome (1957), l’Acte unique (1986), Maastricht (1992) et Lisbonne (2007</a:t>
            </a:r>
            <a:r>
              <a:rPr lang="fr-FR" dirty="0" smtClean="0"/>
              <a:t>).</a:t>
            </a:r>
          </a:p>
          <a:p>
            <a:pPr marL="0" indent="0" algn="just">
              <a:buNone/>
            </a:pPr>
            <a:r>
              <a:rPr lang="fr-FR" dirty="0" smtClean="0"/>
              <a:t>Il continue le transfert de pouvoirs contrôlés au niveau national vers un niveau européen où ils ne peuvent plus être contrôlés. Le TSCG confère des pouvoirs nouveaux considérables à deux institutions dont les membres n’ont aucun compte à rendre devant les peuples : </a:t>
            </a:r>
            <a:r>
              <a:rPr lang="fr-FR" dirty="0" smtClean="0">
                <a:solidFill>
                  <a:srgbClr val="FF0000"/>
                </a:solidFill>
              </a:rPr>
              <a:t>la Commission européenne et la Cour de Justice de l’UE</a:t>
            </a:r>
            <a:r>
              <a:rPr lang="fr-FR" dirty="0" smtClean="0"/>
              <a:t>.</a:t>
            </a:r>
          </a:p>
          <a:p>
            <a:pPr marL="0" indent="0" algn="just">
              <a:buNone/>
            </a:pPr>
            <a:r>
              <a:rPr lang="fr-FR" dirty="0" smtClean="0"/>
              <a:t>Deux institutions dont les décisions démontrent chaque jour les orientations ultra-libérales. Des choix sur lesquels les peuples ne peuvent jamais se prononcer. C’est le triomphe de l’oligarchie technocratique. </a:t>
            </a:r>
            <a:r>
              <a:rPr lang="fr-FR" dirty="0" smtClean="0">
                <a:solidFill>
                  <a:srgbClr val="FF0000"/>
                </a:solidFill>
              </a:rPr>
              <a:t>L’affirmation « tous les pouvoirs émanent du peuple » n’est plus qu’une fiction</a:t>
            </a:r>
            <a:r>
              <a:rPr lang="fr-FR" dirty="0" smtClean="0"/>
              <a:t>.</a:t>
            </a:r>
            <a:endParaRPr lang="fr-FR" dirty="0"/>
          </a:p>
        </p:txBody>
      </p:sp>
    </p:spTree>
    <p:extLst>
      <p:ext uri="{BB962C8B-B14F-4D97-AF65-F5344CB8AC3E}">
        <p14:creationId xmlns:p14="http://schemas.microsoft.com/office/powerpoint/2010/main" val="15948729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295833"/>
            <a:ext cx="7583488" cy="866929"/>
          </a:xfrm>
        </p:spPr>
        <p:txBody>
          <a:bodyPr/>
          <a:lstStyle/>
          <a:p>
            <a:pPr algn="ctr"/>
            <a:r>
              <a:rPr lang="fr-FR" dirty="0" smtClean="0"/>
              <a:t>Les conséquences : 3 verrous</a:t>
            </a:r>
            <a:endParaRPr lang="fr-FR" dirty="0"/>
          </a:p>
        </p:txBody>
      </p:sp>
      <p:sp>
        <p:nvSpPr>
          <p:cNvPr id="3" name="Espace réservé du contenu 2"/>
          <p:cNvSpPr>
            <a:spLocks noGrp="1"/>
          </p:cNvSpPr>
          <p:nvPr>
            <p:ph idx="1"/>
          </p:nvPr>
        </p:nvSpPr>
        <p:spPr/>
        <p:txBody>
          <a:bodyPr>
            <a:normAutofit fontScale="92500"/>
          </a:bodyPr>
          <a:lstStyle/>
          <a:p>
            <a:pPr marL="457200" indent="-457200" algn="just">
              <a:buAutoNum type="arabicPeriod"/>
            </a:pPr>
            <a:r>
              <a:rPr lang="fr-FR" dirty="0" smtClean="0"/>
              <a:t>Pour respecter le déficit maximum autorisé, on va comprimer les déficits déjà existants en réduisant les dépenses publiques et sociales : </a:t>
            </a:r>
            <a:r>
              <a:rPr lang="fr-FR" dirty="0" smtClean="0">
                <a:solidFill>
                  <a:srgbClr val="FF0000"/>
                </a:solidFill>
              </a:rPr>
              <a:t>à la récession va s’ajouter plus de récession encore.</a:t>
            </a:r>
          </a:p>
          <a:p>
            <a:pPr marL="457200" indent="-457200" algn="just">
              <a:buAutoNum type="arabicPeriod"/>
            </a:pPr>
            <a:r>
              <a:rPr lang="fr-FR" dirty="0" smtClean="0"/>
              <a:t>Le déficit structurel autorisé (0,5% du PIB) ne laisse pratiquement </a:t>
            </a:r>
            <a:r>
              <a:rPr lang="fr-FR" dirty="0" smtClean="0">
                <a:solidFill>
                  <a:srgbClr val="FF0000"/>
                </a:solidFill>
              </a:rPr>
              <a:t>aucune marge de manœuvre </a:t>
            </a:r>
            <a:r>
              <a:rPr lang="fr-FR" dirty="0" smtClean="0"/>
              <a:t>pour faire face aux investissements publics énormes que va exiger la transition écologique et la lutte contre le changement climatique.</a:t>
            </a:r>
          </a:p>
          <a:p>
            <a:pPr marL="457200" indent="-457200" algn="just">
              <a:buAutoNum type="arabicPeriod"/>
            </a:pPr>
            <a:r>
              <a:rPr lang="fr-FR" dirty="0" smtClean="0"/>
              <a:t>L’obligation d’équilibre budgétaire interdit pratiquement d’emprunter, ce qui est une manière décisive de </a:t>
            </a:r>
            <a:r>
              <a:rPr lang="fr-FR" dirty="0" smtClean="0">
                <a:solidFill>
                  <a:srgbClr val="FF0000"/>
                </a:solidFill>
              </a:rPr>
              <a:t>faire disparaître l’action publique</a:t>
            </a:r>
            <a:r>
              <a:rPr lang="fr-FR" dirty="0" smtClean="0"/>
              <a:t> au profit du secteur privé.</a:t>
            </a:r>
          </a:p>
          <a:p>
            <a:pPr marL="457200" indent="-457200">
              <a:buAutoNum type="arabicPeriod"/>
            </a:pPr>
            <a:endParaRPr lang="fr-FR" dirty="0"/>
          </a:p>
        </p:txBody>
      </p:sp>
    </p:spTree>
    <p:extLst>
      <p:ext uri="{BB962C8B-B14F-4D97-AF65-F5344CB8AC3E}">
        <p14:creationId xmlns:p14="http://schemas.microsoft.com/office/powerpoint/2010/main" val="5792295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295833"/>
            <a:ext cx="7583488" cy="729233"/>
          </a:xfrm>
        </p:spPr>
        <p:txBody>
          <a:bodyPr/>
          <a:lstStyle/>
          <a:p>
            <a:pPr algn="ctr"/>
            <a:r>
              <a:rPr lang="fr-FR" dirty="0" smtClean="0"/>
              <a:t>Un pacte irréformable</a:t>
            </a:r>
            <a:endParaRPr lang="fr-FR" dirty="0"/>
          </a:p>
        </p:txBody>
      </p:sp>
      <p:sp>
        <p:nvSpPr>
          <p:cNvPr id="3" name="Espace réservé du contenu 2"/>
          <p:cNvSpPr>
            <a:spLocks noGrp="1"/>
          </p:cNvSpPr>
          <p:nvPr>
            <p:ph idx="1"/>
          </p:nvPr>
        </p:nvSpPr>
        <p:spPr/>
        <p:txBody>
          <a:bodyPr>
            <a:normAutofit lnSpcReduction="10000"/>
          </a:bodyPr>
          <a:lstStyle/>
          <a:p>
            <a:pPr marL="0" indent="0" algn="just">
              <a:buNone/>
            </a:pPr>
            <a:r>
              <a:rPr lang="fr-FR" dirty="0" smtClean="0"/>
              <a:t>Peut-on réformer le TSCG en ajoutant, à côté, un « pacte pour la croissance » ? </a:t>
            </a:r>
          </a:p>
          <a:p>
            <a:pPr marL="0" indent="0" algn="just">
              <a:buNone/>
            </a:pPr>
            <a:r>
              <a:rPr lang="fr-FR" dirty="0" smtClean="0"/>
              <a:t>Mais de quel pacte s’agit-il ? Les libéraux de droite et de gauche parlent de « réforme du marché du travail, réduction des coûts salariaux, diminution de la pression fiscale ». Des recettes qui accentuent l’austérité. </a:t>
            </a:r>
          </a:p>
          <a:p>
            <a:pPr marL="0" indent="0" algn="just">
              <a:buNone/>
            </a:pPr>
            <a:r>
              <a:rPr lang="fr-FR" dirty="0" smtClean="0"/>
              <a:t>Le TSCG est dans la logique d’une UE néo-libérale et post-démocratique : concurrence fiscale, financement obligatoire sur les marchés, liberté de spéculation, libre-échange intégral, oligarchie technocratique. C’est donc tout l’édifice européen qu’il faut revoir. </a:t>
            </a:r>
            <a:endParaRPr lang="fr-FR" dirty="0"/>
          </a:p>
        </p:txBody>
      </p:sp>
    </p:spTree>
    <p:extLst>
      <p:ext uri="{BB962C8B-B14F-4D97-AF65-F5344CB8AC3E}">
        <p14:creationId xmlns:p14="http://schemas.microsoft.com/office/powerpoint/2010/main" val="23930543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295833"/>
            <a:ext cx="7583488" cy="729233"/>
          </a:xfrm>
        </p:spPr>
        <p:txBody>
          <a:bodyPr/>
          <a:lstStyle/>
          <a:p>
            <a:pPr algn="ctr"/>
            <a:r>
              <a:rPr lang="fr-FR" dirty="0" smtClean="0"/>
              <a:t>L’appui du Conseil constitutionnel</a:t>
            </a:r>
            <a:endParaRPr lang="fr-FR" dirty="0"/>
          </a:p>
        </p:txBody>
      </p:sp>
      <p:sp>
        <p:nvSpPr>
          <p:cNvPr id="3" name="Espace réservé du contenu 2"/>
          <p:cNvSpPr>
            <a:spLocks noGrp="1"/>
          </p:cNvSpPr>
          <p:nvPr>
            <p:ph idx="1"/>
          </p:nvPr>
        </p:nvSpPr>
        <p:spPr/>
        <p:txBody>
          <a:bodyPr>
            <a:normAutofit lnSpcReduction="10000"/>
          </a:bodyPr>
          <a:lstStyle/>
          <a:p>
            <a:pPr marL="0" indent="0">
              <a:buNone/>
            </a:pPr>
            <a:r>
              <a:rPr lang="fr-FR" i="1" dirty="0" smtClean="0"/>
              <a:t>« Dans </a:t>
            </a:r>
            <a:r>
              <a:rPr lang="fr-FR" i="1" dirty="0"/>
              <a:t>les conditions définies aux considérants 21, 28 et 30, le traité sur la stabilité, la coordination et la gouvernance au sein de l'Union économique et monétaire, signé le 2 mars 2012</a:t>
            </a:r>
            <a:r>
              <a:rPr lang="fr-FR" i="1" dirty="0">
                <a:solidFill>
                  <a:srgbClr val="FF0000"/>
                </a:solidFill>
              </a:rPr>
              <a:t>, ne comporte pas de clause contraire à la Constitution</a:t>
            </a:r>
            <a:r>
              <a:rPr lang="fr-FR" i="1" dirty="0" smtClean="0">
                <a:solidFill>
                  <a:srgbClr val="FF0000"/>
                </a:solidFill>
              </a:rPr>
              <a:t>. » </a:t>
            </a:r>
            <a:r>
              <a:rPr lang="fr-FR" dirty="0"/>
              <a:t> </a:t>
            </a:r>
            <a:r>
              <a:rPr lang="fr-FR" dirty="0" smtClean="0"/>
              <a:t>  </a:t>
            </a:r>
            <a:r>
              <a:rPr lang="fr-FR" dirty="0"/>
              <a:t>Délibéré par le Conseil constitutionnel dans sa séance du 9 août 2012, où siégeaient : M. Jean-Louis DEBRÉ, Président, M. Jacques BARROT, Mme Claire BAZY MALAURIE, MM. Guy CANIVET, Michel CHARASSE, Renaud DENOIX de SAINT MARC, Valéry GISCARD d'ESTAING, Mme Jacqueline de GUILLENCHMIDT, MM. Hubert HAENEL et Pierre STEINMETZ.</a:t>
            </a:r>
          </a:p>
        </p:txBody>
      </p:sp>
    </p:spTree>
    <p:extLst>
      <p:ext uri="{BB962C8B-B14F-4D97-AF65-F5344CB8AC3E}">
        <p14:creationId xmlns:p14="http://schemas.microsoft.com/office/powerpoint/2010/main" val="12805056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295833"/>
            <a:ext cx="7583488" cy="775132"/>
          </a:xfrm>
        </p:spPr>
        <p:txBody>
          <a:bodyPr/>
          <a:lstStyle/>
          <a:p>
            <a:pPr algn="ctr"/>
            <a:r>
              <a:rPr lang="fr-FR" dirty="0" smtClean="0"/>
              <a:t>Et pourtant , la Constitution dit</a:t>
            </a:r>
            <a:endParaRPr lang="fr-FR" dirty="0"/>
          </a:p>
        </p:txBody>
      </p:sp>
      <p:sp>
        <p:nvSpPr>
          <p:cNvPr id="3" name="Espace réservé du contenu 2"/>
          <p:cNvSpPr>
            <a:spLocks noGrp="1"/>
          </p:cNvSpPr>
          <p:nvPr>
            <p:ph idx="1"/>
          </p:nvPr>
        </p:nvSpPr>
        <p:spPr/>
        <p:txBody>
          <a:bodyPr/>
          <a:lstStyle/>
          <a:p>
            <a:r>
              <a:rPr lang="fr-FR" dirty="0" smtClean="0"/>
              <a:t>Article 24 : « Le Parlement vote la loi »</a:t>
            </a:r>
          </a:p>
          <a:p>
            <a:r>
              <a:rPr lang="fr-FR" dirty="0" smtClean="0"/>
              <a:t>Article 34 : « Les lois de finances déterminent les ressources et les charges de l’Etat »</a:t>
            </a:r>
          </a:p>
          <a:p>
            <a:r>
              <a:rPr lang="fr-FR" dirty="0" smtClean="0"/>
              <a:t>Article 47 : « Le Parlement vote les projets de lois de finances dans les conditions prévues par une loi organique ».</a:t>
            </a:r>
          </a:p>
          <a:p>
            <a:pPr marL="0" indent="0">
              <a:buNone/>
            </a:pPr>
            <a:r>
              <a:rPr lang="fr-FR" dirty="0" smtClean="0"/>
              <a:t>C’est par un contournement des dispositions constitutionnelles que le pouvoir entend imposer un TSCG qui amputera le Parlement d’une partie de ses prérogatives : une </a:t>
            </a:r>
            <a:r>
              <a:rPr lang="fr-FR" smtClean="0"/>
              <a:t>loi organique.</a:t>
            </a:r>
            <a:endParaRPr lang="fr-FR" dirty="0"/>
          </a:p>
          <a:p>
            <a:endParaRPr lang="fr-FR" dirty="0" smtClean="0"/>
          </a:p>
          <a:p>
            <a:endParaRPr lang="fr-FR" dirty="0"/>
          </a:p>
          <a:p>
            <a:endParaRPr lang="fr-FR" dirty="0"/>
          </a:p>
        </p:txBody>
      </p:sp>
    </p:spTree>
    <p:extLst>
      <p:ext uri="{BB962C8B-B14F-4D97-AF65-F5344CB8AC3E}">
        <p14:creationId xmlns:p14="http://schemas.microsoft.com/office/powerpoint/2010/main" val="3684628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295833"/>
            <a:ext cx="7583488" cy="759832"/>
          </a:xfrm>
        </p:spPr>
        <p:txBody>
          <a:bodyPr/>
          <a:lstStyle/>
          <a:p>
            <a:pPr algn="ctr"/>
            <a:r>
              <a:rPr lang="fr-FR" dirty="0" smtClean="0"/>
              <a:t>Les  intentions (1)</a:t>
            </a:r>
            <a:endParaRPr lang="fr-FR" dirty="0"/>
          </a:p>
        </p:txBody>
      </p:sp>
      <p:sp>
        <p:nvSpPr>
          <p:cNvPr id="3" name="Espace réservé du contenu 2"/>
          <p:cNvSpPr>
            <a:spLocks noGrp="1"/>
          </p:cNvSpPr>
          <p:nvPr>
            <p:ph idx="1"/>
          </p:nvPr>
        </p:nvSpPr>
        <p:spPr/>
        <p:txBody>
          <a:bodyPr/>
          <a:lstStyle/>
          <a:p>
            <a:pPr marL="0" indent="0">
              <a:buNone/>
            </a:pPr>
            <a:r>
              <a:rPr lang="fr-FR" dirty="0" smtClean="0"/>
              <a:t>+ maintenir des finances publiques saines et soutenables</a:t>
            </a:r>
          </a:p>
          <a:p>
            <a:pPr marL="0" indent="0">
              <a:buNone/>
            </a:pPr>
            <a:r>
              <a:rPr lang="fr-FR" dirty="0" smtClean="0"/>
              <a:t>+ préserver la stabilité de la zone euro</a:t>
            </a:r>
          </a:p>
          <a:p>
            <a:pPr marL="0" indent="0">
              <a:buNone/>
            </a:pPr>
            <a:r>
              <a:rPr lang="fr-FR" dirty="0" smtClean="0"/>
              <a:t>--) ces deux objectifs requièrent  deux règles spécifiques :</a:t>
            </a:r>
          </a:p>
          <a:p>
            <a:pPr marL="457200" indent="-457200">
              <a:buAutoNum type="alphaLcParenR"/>
            </a:pPr>
            <a:r>
              <a:rPr lang="fr-FR" dirty="0" smtClean="0"/>
              <a:t>Une règle d’équilibre budgétaire</a:t>
            </a:r>
          </a:p>
          <a:p>
            <a:pPr marL="457200" indent="-457200">
              <a:buAutoNum type="alphaLcParenR"/>
            </a:pPr>
            <a:r>
              <a:rPr lang="fr-FR" dirty="0" smtClean="0"/>
              <a:t>Un mécanisme automatique pour l’adoption de mesures correctives</a:t>
            </a:r>
            <a:endParaRPr lang="fr-FR" dirty="0"/>
          </a:p>
        </p:txBody>
      </p:sp>
    </p:spTree>
    <p:extLst>
      <p:ext uri="{BB962C8B-B14F-4D97-AF65-F5344CB8AC3E}">
        <p14:creationId xmlns:p14="http://schemas.microsoft.com/office/powerpoint/2010/main" val="124611438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295833"/>
            <a:ext cx="7583488" cy="805731"/>
          </a:xfrm>
        </p:spPr>
        <p:txBody>
          <a:bodyPr/>
          <a:lstStyle/>
          <a:p>
            <a:pPr algn="ctr"/>
            <a:r>
              <a:rPr lang="fr-FR" dirty="0" smtClean="0"/>
              <a:t>Les intentions (2)</a:t>
            </a:r>
            <a:endParaRPr lang="fr-FR" dirty="0"/>
          </a:p>
        </p:txBody>
      </p:sp>
      <p:sp>
        <p:nvSpPr>
          <p:cNvPr id="3" name="Espace réservé du contenu 2"/>
          <p:cNvSpPr>
            <a:spLocks noGrp="1"/>
          </p:cNvSpPr>
          <p:nvPr>
            <p:ph idx="1"/>
          </p:nvPr>
        </p:nvSpPr>
        <p:spPr/>
        <p:txBody>
          <a:bodyPr/>
          <a:lstStyle/>
          <a:p>
            <a:pPr marL="0" indent="0">
              <a:buNone/>
            </a:pPr>
            <a:r>
              <a:rPr lang="fr-FR" dirty="0" smtClean="0"/>
              <a:t>+ le déficit public ne doit pas dépasser 3% du PIB</a:t>
            </a:r>
          </a:p>
          <a:p>
            <a:pPr marL="0" indent="0">
              <a:buNone/>
            </a:pPr>
            <a:r>
              <a:rPr lang="fr-FR" dirty="0" smtClean="0"/>
              <a:t>+ la dette publique ne doit pas dépasser 60% du PIB et lorsqu’il est dépassé il doit être ramené à ce niveau au rythme d’un vingtième par an</a:t>
            </a:r>
          </a:p>
          <a:p>
            <a:pPr marL="0" indent="0">
              <a:buNone/>
            </a:pPr>
            <a:r>
              <a:rPr lang="fr-FR" dirty="0" smtClean="0"/>
              <a:t>Le respect de ces obligations relèvera de la compétence de la Cour de Justice de l’UE  qui sera habilitée à infliger des sanctions (somme forfaitaire ou astreinte).</a:t>
            </a:r>
            <a:endParaRPr lang="fr-FR" dirty="0"/>
          </a:p>
          <a:p>
            <a:pPr marL="0" indent="0">
              <a:buNone/>
            </a:pPr>
            <a:endParaRPr lang="fr-FR" dirty="0"/>
          </a:p>
        </p:txBody>
      </p:sp>
    </p:spTree>
    <p:extLst>
      <p:ext uri="{BB962C8B-B14F-4D97-AF65-F5344CB8AC3E}">
        <p14:creationId xmlns:p14="http://schemas.microsoft.com/office/powerpoint/2010/main" val="248897015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106416"/>
            <a:ext cx="7583488" cy="1143000"/>
          </a:xfrm>
        </p:spPr>
        <p:txBody>
          <a:bodyPr/>
          <a:lstStyle/>
          <a:p>
            <a:pPr algn="ctr"/>
            <a:r>
              <a:rPr lang="fr-FR" dirty="0" smtClean="0"/>
              <a:t>Un rappel</a:t>
            </a:r>
            <a:endParaRPr lang="fr-FR" dirty="0"/>
          </a:p>
        </p:txBody>
      </p:sp>
      <p:sp>
        <p:nvSpPr>
          <p:cNvPr id="3" name="Espace réservé du contenu 2"/>
          <p:cNvSpPr>
            <a:spLocks noGrp="1"/>
          </p:cNvSpPr>
          <p:nvPr>
            <p:ph idx="1"/>
          </p:nvPr>
        </p:nvSpPr>
        <p:spPr/>
        <p:txBody>
          <a:bodyPr>
            <a:normAutofit/>
          </a:bodyPr>
          <a:lstStyle/>
          <a:p>
            <a:pPr marL="0" indent="0">
              <a:buNone/>
            </a:pPr>
            <a:endParaRPr lang="fr-FR" dirty="0"/>
          </a:p>
          <a:p>
            <a:pPr marL="0" indent="0">
              <a:buNone/>
            </a:pPr>
            <a:r>
              <a:rPr lang="fr-FR" sz="2400" dirty="0" smtClean="0"/>
              <a:t>Le lien entre le Mécanisme européen de stabilité (MES) et le TSCG est souligné : l’octroi d’une assistance financière par le MES est conditionné, à partir du 1</a:t>
            </a:r>
            <a:r>
              <a:rPr lang="fr-FR" sz="2400" baseline="30000" dirty="0" smtClean="0"/>
              <a:t>er</a:t>
            </a:r>
            <a:r>
              <a:rPr lang="fr-FR" sz="2400" dirty="0" smtClean="0"/>
              <a:t> mars 2013, à la ratification du TSCG  et au respect de ses exigences par l’Etat demandeur de cette assistance. </a:t>
            </a:r>
          </a:p>
          <a:p>
            <a:pPr marL="0" indent="0">
              <a:buNone/>
            </a:pPr>
            <a:r>
              <a:rPr lang="fr-FR" sz="2400" dirty="0" smtClean="0"/>
              <a:t>(L’écrasante majorité des élus PS se sont abstenus lors de la ratification du MES au motif qu’il n’y a «</a:t>
            </a:r>
            <a:r>
              <a:rPr lang="fr-FR" sz="2400" i="1" dirty="0" smtClean="0"/>
              <a:t> aucun lien entre </a:t>
            </a:r>
            <a:r>
              <a:rPr lang="fr-FR" sz="2400" i="1" dirty="0"/>
              <a:t>M</a:t>
            </a:r>
            <a:r>
              <a:rPr lang="fr-FR" sz="2400" i="1" dirty="0" smtClean="0"/>
              <a:t>ES et TSCG </a:t>
            </a:r>
            <a:r>
              <a:rPr lang="fr-FR" sz="2400" dirty="0" smtClean="0"/>
              <a:t>» a dit Hollande).</a:t>
            </a:r>
            <a:endParaRPr lang="fr-FR" sz="2400" dirty="0"/>
          </a:p>
        </p:txBody>
      </p:sp>
    </p:spTree>
    <p:extLst>
      <p:ext uri="{BB962C8B-B14F-4D97-AF65-F5344CB8AC3E}">
        <p14:creationId xmlns:p14="http://schemas.microsoft.com/office/powerpoint/2010/main" val="422585618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295833"/>
            <a:ext cx="7583488" cy="775132"/>
          </a:xfrm>
        </p:spPr>
        <p:txBody>
          <a:bodyPr/>
          <a:lstStyle/>
          <a:p>
            <a:pPr algn="ctr"/>
            <a:r>
              <a:rPr lang="fr-FR" dirty="0" smtClean="0"/>
              <a:t>L’article 3</a:t>
            </a:r>
            <a:endParaRPr lang="fr-FR" dirty="0"/>
          </a:p>
        </p:txBody>
      </p:sp>
      <p:sp>
        <p:nvSpPr>
          <p:cNvPr id="3" name="Espace réservé du contenu 2"/>
          <p:cNvSpPr>
            <a:spLocks noGrp="1"/>
          </p:cNvSpPr>
          <p:nvPr>
            <p:ph idx="1"/>
          </p:nvPr>
        </p:nvSpPr>
        <p:spPr>
          <a:xfrm>
            <a:off x="779463" y="2616214"/>
            <a:ext cx="7583488" cy="3340834"/>
          </a:xfrm>
        </p:spPr>
        <p:txBody>
          <a:bodyPr/>
          <a:lstStyle/>
          <a:p>
            <a:pPr marL="457200" indent="-457200">
              <a:buAutoNum type="alphaLcParenR"/>
            </a:pPr>
            <a:r>
              <a:rPr lang="fr-FR" u="sng" dirty="0" smtClean="0">
                <a:solidFill>
                  <a:srgbClr val="000090"/>
                </a:solidFill>
              </a:rPr>
              <a:t>Le principe </a:t>
            </a:r>
            <a:r>
              <a:rPr lang="fr-FR" dirty="0" smtClean="0"/>
              <a:t>: la situation budgétaire des administrations publiques est en équilibre ou en excédent</a:t>
            </a:r>
          </a:p>
          <a:p>
            <a:pPr marL="457200" indent="-457200">
              <a:buAutoNum type="alphaLcParenR"/>
            </a:pPr>
            <a:r>
              <a:rPr lang="fr-FR" u="sng" dirty="0" smtClean="0">
                <a:solidFill>
                  <a:srgbClr val="000090"/>
                </a:solidFill>
              </a:rPr>
              <a:t>Les conditions du respect  du princip</a:t>
            </a:r>
            <a:r>
              <a:rPr lang="fr-FR" u="sng" dirty="0">
                <a:solidFill>
                  <a:srgbClr val="000090"/>
                </a:solidFill>
              </a:rPr>
              <a:t>e</a:t>
            </a:r>
            <a:r>
              <a:rPr lang="fr-FR" u="sng" dirty="0" smtClean="0">
                <a:solidFill>
                  <a:srgbClr val="000090"/>
                </a:solidFill>
              </a:rPr>
              <a:t> </a:t>
            </a:r>
            <a:r>
              <a:rPr lang="fr-FR" dirty="0" smtClean="0"/>
              <a:t>: le </a:t>
            </a:r>
            <a:r>
              <a:rPr lang="fr-FR" u="sng" dirty="0" smtClean="0">
                <a:solidFill>
                  <a:srgbClr val="FF0000"/>
                </a:solidFill>
              </a:rPr>
              <a:t>déficit structurel </a:t>
            </a:r>
            <a:r>
              <a:rPr lang="fr-FR" dirty="0" smtClean="0"/>
              <a:t>ne peut dépasser 0,5% du PIB ; cette limite est relevée à 1% quand la dette publique est inférieur à 60% du PIB</a:t>
            </a:r>
          </a:p>
          <a:p>
            <a:pPr marL="0" indent="0">
              <a:buNone/>
            </a:pPr>
            <a:endParaRPr lang="fr-FR" dirty="0"/>
          </a:p>
        </p:txBody>
      </p:sp>
    </p:spTree>
    <p:extLst>
      <p:ext uri="{BB962C8B-B14F-4D97-AF65-F5344CB8AC3E}">
        <p14:creationId xmlns:p14="http://schemas.microsoft.com/office/powerpoint/2010/main" val="238269803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295833"/>
            <a:ext cx="7583488" cy="775132"/>
          </a:xfrm>
        </p:spPr>
        <p:txBody>
          <a:bodyPr/>
          <a:lstStyle/>
          <a:p>
            <a:pPr algn="ctr"/>
            <a:r>
              <a:rPr lang="fr-FR" dirty="0" smtClean="0"/>
              <a:t>Définition du déficit structurel</a:t>
            </a:r>
            <a:endParaRPr lang="fr-FR" dirty="0"/>
          </a:p>
        </p:txBody>
      </p:sp>
      <p:sp>
        <p:nvSpPr>
          <p:cNvPr id="3" name="Espace réservé du contenu 2"/>
          <p:cNvSpPr>
            <a:spLocks noGrp="1"/>
          </p:cNvSpPr>
          <p:nvPr>
            <p:ph idx="1"/>
          </p:nvPr>
        </p:nvSpPr>
        <p:spPr/>
        <p:txBody>
          <a:bodyPr>
            <a:normAutofit lnSpcReduction="10000"/>
          </a:bodyPr>
          <a:lstStyle/>
          <a:p>
            <a:pPr marL="0" indent="0">
              <a:buNone/>
            </a:pPr>
            <a:r>
              <a:rPr lang="fr-FR" dirty="0"/>
              <a:t>Le déficit structurel </a:t>
            </a:r>
            <a:r>
              <a:rPr lang="fr-FR" dirty="0" smtClean="0"/>
              <a:t>est considéré </a:t>
            </a:r>
            <a:r>
              <a:rPr lang="fr-FR" dirty="0"/>
              <a:t>comme </a:t>
            </a:r>
            <a:r>
              <a:rPr lang="fr-FR" dirty="0" smtClean="0"/>
              <a:t>la </a:t>
            </a:r>
            <a:r>
              <a:rPr lang="fr-FR" dirty="0"/>
              <a:t>cause </a:t>
            </a:r>
            <a:r>
              <a:rPr lang="fr-FR" dirty="0" smtClean="0"/>
              <a:t>structurelle(non circonstancielle) </a:t>
            </a:r>
            <a:r>
              <a:rPr lang="fr-FR" dirty="0"/>
              <a:t>de l’endettement </a:t>
            </a:r>
          </a:p>
          <a:p>
            <a:pPr marL="0" indent="0">
              <a:buNone/>
            </a:pPr>
            <a:r>
              <a:rPr lang="fr-FR" dirty="0" smtClean="0"/>
              <a:t>Mode de calcul : le déficit </a:t>
            </a:r>
            <a:r>
              <a:rPr lang="fr-FR" dirty="0"/>
              <a:t>annuel de l’Etat MOINS</a:t>
            </a:r>
          </a:p>
          <a:p>
            <a:pPr marL="0" indent="0">
              <a:buNone/>
            </a:pPr>
            <a:r>
              <a:rPr lang="fr-FR" dirty="0"/>
              <a:t>– le déficit dû aux variations de l’économie (= </a:t>
            </a:r>
            <a:r>
              <a:rPr lang="fr-FR" dirty="0" smtClean="0"/>
              <a:t>augmentations automatiques </a:t>
            </a:r>
            <a:r>
              <a:rPr lang="fr-FR" dirty="0"/>
              <a:t>due à la crise) </a:t>
            </a:r>
            <a:endParaRPr lang="fr-FR" dirty="0" smtClean="0"/>
          </a:p>
          <a:p>
            <a:pPr marL="0" indent="0">
              <a:buNone/>
            </a:pPr>
            <a:r>
              <a:rPr lang="fr-FR" dirty="0" smtClean="0"/>
              <a:t>– les dépenses exceptionnelles et légitimes du gouvernement</a:t>
            </a:r>
          </a:p>
          <a:p>
            <a:pPr marL="0" indent="0">
              <a:buNone/>
            </a:pPr>
            <a:r>
              <a:rPr lang="fr-FR" dirty="0" smtClean="0"/>
              <a:t>C’est la Commission européenne qui procédera au calcul du déficit structurel de chaque Etat et qui désignera les causes de ce déficit.</a:t>
            </a:r>
            <a:endParaRPr lang="fr-FR" dirty="0"/>
          </a:p>
        </p:txBody>
      </p:sp>
    </p:spTree>
    <p:extLst>
      <p:ext uri="{BB962C8B-B14F-4D97-AF65-F5344CB8AC3E}">
        <p14:creationId xmlns:p14="http://schemas.microsoft.com/office/powerpoint/2010/main" val="61097854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0"/>
            <a:ext cx="7583488" cy="1143000"/>
          </a:xfrm>
        </p:spPr>
        <p:txBody>
          <a:bodyPr/>
          <a:lstStyle/>
          <a:p>
            <a:pPr algn="ctr"/>
            <a:r>
              <a:rPr lang="fr-FR" dirty="0" smtClean="0"/>
              <a:t>Application du principe</a:t>
            </a:r>
            <a:endParaRPr lang="fr-FR" dirty="0"/>
          </a:p>
        </p:txBody>
      </p:sp>
      <p:sp>
        <p:nvSpPr>
          <p:cNvPr id="3" name="Espace réservé du contenu 2"/>
          <p:cNvSpPr>
            <a:spLocks noGrp="1"/>
          </p:cNvSpPr>
          <p:nvPr>
            <p:ph idx="1"/>
          </p:nvPr>
        </p:nvSpPr>
        <p:spPr/>
        <p:txBody>
          <a:bodyPr>
            <a:normAutofit lnSpcReduction="10000"/>
          </a:bodyPr>
          <a:lstStyle/>
          <a:p>
            <a:pPr marL="0" indent="0">
              <a:buNone/>
            </a:pPr>
            <a:r>
              <a:rPr lang="fr-FR" dirty="0"/>
              <a:t>C’est la Commission européenne qui fixera le calendrier à respecter par chaque Etat pour réaliser cet </a:t>
            </a:r>
            <a:r>
              <a:rPr lang="fr-FR" dirty="0" smtClean="0"/>
              <a:t>objectif.</a:t>
            </a:r>
          </a:p>
          <a:p>
            <a:pPr marL="0" indent="0">
              <a:buNone/>
            </a:pPr>
            <a:r>
              <a:rPr lang="fr-FR" dirty="0" smtClean="0"/>
              <a:t>C’est la Commission européenne qui fera des propositions pour chaque Etat en vue d’atteindre l’objectif.</a:t>
            </a:r>
          </a:p>
          <a:p>
            <a:pPr marL="0" indent="0">
              <a:buNone/>
            </a:pPr>
            <a:r>
              <a:rPr lang="fr-FR" dirty="0" smtClean="0"/>
              <a:t>C’est la Commission européenne qui surveillera la mise en œuvre par les Etats et fera rapport sur leur respect du TSCG.</a:t>
            </a:r>
          </a:p>
          <a:p>
            <a:pPr marL="0" indent="0">
              <a:buNone/>
            </a:pPr>
            <a:r>
              <a:rPr lang="fr-FR" dirty="0" smtClean="0"/>
              <a:t>C’est la Commission européenne qui fera les propositions en cas de non respect et les Etats s’engagent à l’appuyer (sauf si une majorité qualifiée s’y oppose, mais dans la zone euro, France et Allemagne ont, à elles seules, cette majorité).</a:t>
            </a:r>
          </a:p>
          <a:p>
            <a:pPr marL="0" indent="0">
              <a:buNone/>
            </a:pPr>
            <a:endParaRPr lang="fr-FR" dirty="0" smtClean="0"/>
          </a:p>
          <a:p>
            <a:pPr marL="0" indent="0">
              <a:buNone/>
            </a:pPr>
            <a:endParaRPr lang="fr-FR" dirty="0"/>
          </a:p>
          <a:p>
            <a:pPr marL="0" indent="0">
              <a:buNone/>
            </a:pPr>
            <a:endParaRPr lang="fr-FR" dirty="0"/>
          </a:p>
        </p:txBody>
      </p:sp>
    </p:spTree>
    <p:extLst>
      <p:ext uri="{BB962C8B-B14F-4D97-AF65-F5344CB8AC3E}">
        <p14:creationId xmlns:p14="http://schemas.microsoft.com/office/powerpoint/2010/main" val="338712142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295833"/>
            <a:ext cx="7583488" cy="729233"/>
          </a:xfrm>
        </p:spPr>
        <p:txBody>
          <a:bodyPr/>
          <a:lstStyle/>
          <a:p>
            <a:pPr algn="ctr"/>
            <a:r>
              <a:rPr lang="fr-FR" dirty="0" smtClean="0"/>
              <a:t>Article 5 (résumé)</a:t>
            </a:r>
            <a:endParaRPr lang="fr-FR" dirty="0"/>
          </a:p>
        </p:txBody>
      </p:sp>
      <p:sp>
        <p:nvSpPr>
          <p:cNvPr id="3" name="Espace réservé du contenu 2"/>
          <p:cNvSpPr>
            <a:spLocks noGrp="1"/>
          </p:cNvSpPr>
          <p:nvPr>
            <p:ph idx="1"/>
          </p:nvPr>
        </p:nvSpPr>
        <p:spPr/>
        <p:txBody>
          <a:bodyPr/>
          <a:lstStyle/>
          <a:p>
            <a:r>
              <a:rPr lang="fr-FR" dirty="0" smtClean="0"/>
              <a:t>Lorsqu’un Etat connaît des déficits en dépassement des règles instituées (3% du PIB de déficit ; 60% du PID de dette, il doit soumettre un programme de réformes structurelles (pudiquement appelé « </a:t>
            </a:r>
            <a:r>
              <a:rPr lang="fr-FR" i="1" dirty="0" smtClean="0"/>
              <a:t>programme de partenariat budgétaire et économique</a:t>
            </a:r>
            <a:r>
              <a:rPr lang="fr-FR" dirty="0" smtClean="0"/>
              <a:t> ») contraignantes et des plans budgétaires annuels qui s’y rattachent à la Commission et au Conseil.</a:t>
            </a:r>
          </a:p>
          <a:p>
            <a:r>
              <a:rPr lang="fr-FR" dirty="0" smtClean="0"/>
              <a:t> Son application sera surveillée par la Commission et le Conseil.</a:t>
            </a:r>
            <a:endParaRPr lang="fr-FR" dirty="0"/>
          </a:p>
        </p:txBody>
      </p:sp>
    </p:spTree>
    <p:extLst>
      <p:ext uri="{BB962C8B-B14F-4D97-AF65-F5344CB8AC3E}">
        <p14:creationId xmlns:p14="http://schemas.microsoft.com/office/powerpoint/2010/main" val="34287166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295833"/>
            <a:ext cx="7583488" cy="943426"/>
          </a:xfrm>
        </p:spPr>
        <p:txBody>
          <a:bodyPr/>
          <a:lstStyle/>
          <a:p>
            <a:pPr algn="ctr"/>
            <a:r>
              <a:rPr lang="fr-FR" dirty="0" smtClean="0"/>
              <a:t>La Commission = gardien suprême</a:t>
            </a:r>
            <a:endParaRPr lang="fr-FR" dirty="0"/>
          </a:p>
        </p:txBody>
      </p:sp>
      <p:sp>
        <p:nvSpPr>
          <p:cNvPr id="3" name="Espace réservé du contenu 2"/>
          <p:cNvSpPr>
            <a:spLocks noGrp="1"/>
          </p:cNvSpPr>
          <p:nvPr>
            <p:ph idx="1"/>
          </p:nvPr>
        </p:nvSpPr>
        <p:spPr/>
        <p:txBody>
          <a:bodyPr/>
          <a:lstStyle/>
          <a:p>
            <a:pPr marL="0" indent="0">
              <a:buNone/>
            </a:pPr>
            <a:endParaRPr lang="fr-FR" dirty="0"/>
          </a:p>
          <a:p>
            <a:pPr marL="0" indent="0">
              <a:buNone/>
            </a:pPr>
            <a:endParaRPr lang="fr-FR" dirty="0" smtClean="0"/>
          </a:p>
          <a:p>
            <a:pPr marL="0" indent="0">
              <a:buNone/>
            </a:pPr>
            <a:r>
              <a:rPr lang="fr-FR" dirty="0" smtClean="0"/>
              <a:t>Si la Commission européenne estime qu’un Etat n’a pas respecté le principe, elle peut saisir la Cour de Justice de l’UE.</a:t>
            </a:r>
            <a:endParaRPr lang="fr-FR" dirty="0"/>
          </a:p>
        </p:txBody>
      </p:sp>
    </p:spTree>
    <p:extLst>
      <p:ext uri="{BB962C8B-B14F-4D97-AF65-F5344CB8AC3E}">
        <p14:creationId xmlns:p14="http://schemas.microsoft.com/office/powerpoint/2010/main" val="311220035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ixel">
  <a:themeElements>
    <a:clrScheme name="Pixel">
      <a:dk1>
        <a:srgbClr val="103154"/>
      </a:dk1>
      <a:lt1>
        <a:srgbClr val="FFFFFF"/>
      </a:lt1>
      <a:dk2>
        <a:srgbClr val="00BFC3"/>
      </a:dk2>
      <a:lt2>
        <a:srgbClr val="0096FF"/>
      </a:lt2>
      <a:accent1>
        <a:srgbClr val="FF7F01"/>
      </a:accent1>
      <a:accent2>
        <a:srgbClr val="F1B015"/>
      </a:accent2>
      <a:accent3>
        <a:srgbClr val="FBEC85"/>
      </a:accent3>
      <a:accent4>
        <a:srgbClr val="D2C2F1"/>
      </a:accent4>
      <a:accent5>
        <a:srgbClr val="DA5AF4"/>
      </a:accent5>
      <a:accent6>
        <a:srgbClr val="9D09D1"/>
      </a:accent6>
      <a:hlink>
        <a:srgbClr val="1286C9"/>
      </a:hlink>
      <a:folHlink>
        <a:srgbClr val="A8C2E7"/>
      </a:folHlink>
    </a:clrScheme>
    <a:fontScheme name="Pixel">
      <a:majorFont>
        <a:latin typeface="Corbel"/>
        <a:ea typeface=""/>
        <a:cs typeface=""/>
        <a:font script="Jpan" typeface="メイリオ"/>
      </a:majorFont>
      <a:minorFont>
        <a:latin typeface="Corbel"/>
        <a:ea typeface=""/>
        <a:cs typeface=""/>
        <a:font script="Jpan" typeface="メイリオ"/>
      </a:minorFont>
    </a:fontScheme>
    <a:fmtScheme name="Pixel">
      <a:fillStyleLst>
        <a:solidFill>
          <a:schemeClr val="phClr"/>
        </a:solidFill>
        <a:solidFill>
          <a:schemeClr val="phClr">
            <a:satMod val="150000"/>
          </a:schemeClr>
        </a:solidFill>
        <a:solidFill>
          <a:schemeClr val="phClr">
            <a:shade val="80000"/>
            <a:lumMod val="90000"/>
          </a:scheme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50800" cap="flat" cmpd="sng" algn="ctr">
          <a:solidFill>
            <a:schemeClr val="phClr">
              <a:alpha val="80000"/>
            </a:schemeClr>
          </a:solidFill>
          <a:prstDash val="solid"/>
        </a:ln>
      </a:lnStyleLst>
      <a:effectStyleLst>
        <a:effectStyle>
          <a:effectLst/>
        </a:effectStyle>
        <a:effectStyle>
          <a:effectLst>
            <a:outerShdw blurRad="50800" dist="63500" dir="2700000" sx="102000" sy="102000" rotWithShape="0">
              <a:srgbClr val="000000">
                <a:alpha val="50000"/>
              </a:srgbClr>
            </a:outerShdw>
          </a:effectLst>
          <a:scene3d>
            <a:camera prst="orthographicFront">
              <a:rot lat="0" lon="0" rev="0"/>
            </a:camera>
            <a:lightRig rig="glow" dir="tl"/>
          </a:scene3d>
          <a:sp3d>
            <a:bevelT w="0" h="0"/>
          </a:sp3d>
        </a:effectStyle>
        <a:effectStyle>
          <a:effectLst>
            <a:outerShdw blurRad="63500" dist="38100" dir="3600000" sx="103000" sy="103000" rotWithShape="0">
              <a:srgbClr val="000000">
                <a:alpha val="60000"/>
              </a:srgbClr>
            </a:outerShdw>
          </a:effectLst>
          <a:scene3d>
            <a:camera prst="orthographicFront">
              <a:rot lat="0" lon="0" rev="0"/>
            </a:camera>
            <a:lightRig rig="flat" dir="t">
              <a:rot lat="0" lon="0" rev="5400000"/>
            </a:lightRig>
          </a:scene3d>
          <a:sp3d prstMaterial="softmetal">
            <a:bevelT w="63500" h="38100"/>
          </a:sp3d>
        </a:effectStyle>
      </a:effectStyleLst>
      <a:bgFillStyleLst>
        <a:solidFill>
          <a:schemeClr val="phClr"/>
        </a:solidFill>
        <a:gradFill rotWithShape="1">
          <a:gsLst>
            <a:gs pos="0">
              <a:schemeClr val="phClr">
                <a:tint val="100000"/>
                <a:shade val="95000"/>
                <a:satMod val="350000"/>
              </a:schemeClr>
            </a:gs>
            <a:gs pos="100000">
              <a:schemeClr val="phClr">
                <a:shade val="20000"/>
                <a:satMod val="150000"/>
              </a:schemeClr>
            </a:gs>
          </a:gsLst>
          <a:lin ang="5400000" scaled="0"/>
        </a:gradFill>
        <a:blipFill rotWithShape="1">
          <a:blip xmlns:r="http://schemas.openxmlformats.org/officeDocument/2006/relationships" r:embed="rId1">
            <a:duotone>
              <a:schemeClr val="phClr">
                <a:shade val="1000"/>
                <a:satMod val="400000"/>
              </a:schemeClr>
              <a:schemeClr val="phClr">
                <a:tint val="50000"/>
                <a:satMod val="4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Pixel.thmx</Template>
  <TotalTime>298</TotalTime>
  <Words>1132</Words>
  <Application>Microsoft Macintosh PowerPoint</Application>
  <PresentationFormat>Présentation à l'écran (4:3)</PresentationFormat>
  <Paragraphs>80</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Pixel</vt:lpstr>
      <vt:lpstr>Le traité sur la stabilité, la coordination et la  gouvernance dans  l’Union européenne (TSCG)</vt:lpstr>
      <vt:lpstr>Les  intentions (1)</vt:lpstr>
      <vt:lpstr>Les intentions (2)</vt:lpstr>
      <vt:lpstr>Un rappel</vt:lpstr>
      <vt:lpstr>L’article 3</vt:lpstr>
      <vt:lpstr>Définition du déficit structurel</vt:lpstr>
      <vt:lpstr>Application du principe</vt:lpstr>
      <vt:lpstr>Article 5 (résumé)</vt:lpstr>
      <vt:lpstr>La Commission = gardien suprême</vt:lpstr>
      <vt:lpstr>Organisation de la rivalité entre Etats</vt:lpstr>
      <vt:lpstr>Modalités d’application du TSCG</vt:lpstr>
      <vt:lpstr>Le TSCG = </vt:lpstr>
      <vt:lpstr>Un pacte pour l’austérité perpétuelle</vt:lpstr>
      <vt:lpstr>Un pacte contre la démocratie</vt:lpstr>
      <vt:lpstr>Acte V du démantèlement démocratique</vt:lpstr>
      <vt:lpstr>Les conséquences : 3 verrous</vt:lpstr>
      <vt:lpstr>Un pacte irréformable</vt:lpstr>
      <vt:lpstr>L’appui du Conseil constitutionnel</vt:lpstr>
      <vt:lpstr>Et pourtant , la Constitution dit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traité sur la stabilité, la coordination et la  gouvernance dans l’Union européenne</dc:title>
  <dc:creator>Raoul Marc JENNAR</dc:creator>
  <cp:lastModifiedBy>Raoul Marc JENNAR</cp:lastModifiedBy>
  <cp:revision>46</cp:revision>
  <dcterms:created xsi:type="dcterms:W3CDTF">2012-08-07T09:52:56Z</dcterms:created>
  <dcterms:modified xsi:type="dcterms:W3CDTF">2012-09-08T10:30:08Z</dcterms:modified>
</cp:coreProperties>
</file>